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3">
  <p:sldMasterIdLst>
    <p:sldMasterId id="2147483648" r:id="rId1"/>
  </p:sldMasterIdLst>
  <p:notesMasterIdLst>
    <p:notesMasterId r:id="rId24"/>
  </p:notesMasterIdLst>
  <p:handoutMasterIdLst>
    <p:handoutMasterId r:id="rId25"/>
  </p:handoutMasterIdLst>
  <p:sldIdLst>
    <p:sldId id="496" r:id="rId2"/>
    <p:sldId id="681" r:id="rId3"/>
    <p:sldId id="682" r:id="rId4"/>
    <p:sldId id="683" r:id="rId5"/>
    <p:sldId id="684" r:id="rId6"/>
    <p:sldId id="685" r:id="rId7"/>
    <p:sldId id="686" r:id="rId8"/>
    <p:sldId id="688" r:id="rId9"/>
    <p:sldId id="690" r:id="rId10"/>
    <p:sldId id="691" r:id="rId11"/>
    <p:sldId id="693" r:id="rId12"/>
    <p:sldId id="692" r:id="rId13"/>
    <p:sldId id="694" r:id="rId14"/>
    <p:sldId id="696" r:id="rId15"/>
    <p:sldId id="697" r:id="rId16"/>
    <p:sldId id="698" r:id="rId17"/>
    <p:sldId id="699" r:id="rId18"/>
    <p:sldId id="700" r:id="rId19"/>
    <p:sldId id="701" r:id="rId20"/>
    <p:sldId id="702" r:id="rId21"/>
    <p:sldId id="704" r:id="rId22"/>
    <p:sldId id="703" r:id="rId23"/>
  </p:sldIdLst>
  <p:sldSz cx="9144000" cy="6858000" type="screen4x3"/>
  <p:notesSz cx="6858000" cy="9144000"/>
  <p:custShowLst>
    <p:custShow name="Infras" id="0">
      <p:sldLst/>
    </p:custShow>
    <p:custShow name="Custom Show 1" id="1">
      <p:sldLst/>
    </p:custShow>
  </p:custShow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996941B-CB57-4BA7-889A-644F4A858E85}">
          <p14:sldIdLst>
            <p14:sldId id="496"/>
          </p14:sldIdLst>
        </p14:section>
        <p14:section name="Âmbito" id="{1B785A73-9A52-4381-9A06-874BB476250B}">
          <p14:sldIdLst>
            <p14:sldId id="681"/>
            <p14:sldId id="682"/>
            <p14:sldId id="683"/>
          </p14:sldIdLst>
        </p14:section>
        <p14:section name="Componentes" id="{DA214AE4-5E33-4AAA-9F82-0E7774C53420}">
          <p14:sldIdLst>
            <p14:sldId id="684"/>
            <p14:sldId id="685"/>
          </p14:sldIdLst>
        </p14:section>
        <p14:section name="Tecnologia" id="{78F0E488-3B70-48A5-8F21-28D9EF064AB4}">
          <p14:sldIdLst>
            <p14:sldId id="686"/>
          </p14:sldIdLst>
        </p14:section>
        <p14:section name="Funcionalidades" id="{348E0F83-D789-45C2-9F60-32F00688627C}">
          <p14:sldIdLst>
            <p14:sldId id="688"/>
            <p14:sldId id="690"/>
            <p14:sldId id="691"/>
            <p14:sldId id="693"/>
            <p14:sldId id="692"/>
            <p14:sldId id="694"/>
            <p14:sldId id="696"/>
            <p14:sldId id="697"/>
            <p14:sldId id="698"/>
            <p14:sldId id="699"/>
            <p14:sldId id="700"/>
            <p14:sldId id="701"/>
            <p14:sldId id="702"/>
            <p14:sldId id="704"/>
            <p14:sldId id="703"/>
          </p14:sldIdLst>
        </p14:section>
        <p14:section name="Fim" id="{977AF767-9B5C-490D-B842-CD798A80B5BF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00"/>
    <a:srgbClr val="2008CE"/>
    <a:srgbClr val="180FC7"/>
    <a:srgbClr val="FFFFFF"/>
    <a:srgbClr val="FF9900"/>
    <a:srgbClr val="F18309"/>
    <a:srgbClr val="55A839"/>
    <a:srgbClr val="F68912"/>
    <a:srgbClr val="E97E09"/>
    <a:srgbClr val="F8860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57" autoAdjust="0"/>
    <p:restoredTop sz="94681" autoAdjust="0"/>
  </p:normalViewPr>
  <p:slideViewPr>
    <p:cSldViewPr>
      <p:cViewPr varScale="1">
        <p:scale>
          <a:sx n="70" d="100"/>
          <a:sy n="70" d="100"/>
        </p:scale>
        <p:origin x="1404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68" d="100"/>
          <a:sy n="68" d="100"/>
        </p:scale>
        <p:origin x="-3086" y="-72"/>
      </p:cViewPr>
      <p:guideLst>
        <p:guide orient="horz" pos="2880"/>
        <p:guide pos="2160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fr-FR" smtClean="0"/>
              <a:t>e676</a:t>
            </a:r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06D59F-255A-4FC9-8FD8-935475F84770}" type="datetimeFigureOut">
              <a:rPr lang="fr-FR" smtClean="0"/>
              <a:pPr/>
              <a:t>22/11/2017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0736E3-CA85-46E1-AB44-B2BDD66C8DD5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7162365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smtClean="0"/>
              <a:t>e676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BF960B-C42C-4FA0-B974-5A0B7F7FE786}" type="datetimeFigureOut">
              <a:rPr lang="en-US" smtClean="0"/>
              <a:pPr/>
              <a:t>11/22/2017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5BFE0A-F416-4AD1-A9AA-22ADC81E84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408805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slide" Target="../slides/slide12.xml"/><Relationship Id="rId3" Type="http://schemas.openxmlformats.org/officeDocument/2006/relationships/image" Target="../media/image4.jpeg"/><Relationship Id="rId7" Type="http://schemas.openxmlformats.org/officeDocument/2006/relationships/image" Target="../media/image7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jpeg"/><Relationship Id="rId11" Type="http://schemas.openxmlformats.org/officeDocument/2006/relationships/slide" Target="../slides/slide3.xml"/><Relationship Id="rId5" Type="http://schemas.openxmlformats.org/officeDocument/2006/relationships/image" Target="../media/image5.png"/><Relationship Id="rId10" Type="http://schemas.openxmlformats.org/officeDocument/2006/relationships/slide" Target="../slides/slide16.xml"/><Relationship Id="rId4" Type="http://schemas.openxmlformats.org/officeDocument/2006/relationships/slide" Target="../slides/slide10.xml"/><Relationship Id="rId9" Type="http://schemas.openxmlformats.org/officeDocument/2006/relationships/slide" Target="../slides/slide14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ICE GER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717" y="1262006"/>
            <a:ext cx="1437504" cy="144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885" y="1262006"/>
            <a:ext cx="1440160" cy="144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Picture 7">
            <a:hlinkClick r:id="rId4" action="ppaction://hlinksldjump"/>
          </p:cNvPr>
          <p:cNvPicPr>
            <a:picLocks noChangeAspect="1" noChangeArrowheads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" t="389" r="29040" b="-389"/>
          <a:stretch/>
        </p:blipFill>
        <p:spPr bwMode="auto">
          <a:xfrm>
            <a:off x="6871258" y="1262006"/>
            <a:ext cx="1479880" cy="144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7" name="Picture 6" descr="layers.jpg"/>
          <p:cNvPicPr>
            <a:picLocks noChangeAspect="1"/>
          </p:cNvPicPr>
          <p:nvPr userDrawn="1"/>
        </p:nvPicPr>
        <p:blipFill rotWithShape="1">
          <a:blip r:embed="rId6" cstate="print"/>
          <a:srcRect l="9519" r="16981"/>
          <a:stretch/>
        </p:blipFill>
        <p:spPr>
          <a:xfrm>
            <a:off x="3852053" y="1262006"/>
            <a:ext cx="1439893" cy="144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07" r="29956"/>
          <a:stretch/>
        </p:blipFill>
        <p:spPr>
          <a:xfrm>
            <a:off x="5364221" y="1268760"/>
            <a:ext cx="1440000" cy="143324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0" name="TextBox 9"/>
          <p:cNvSpPr txBox="1"/>
          <p:nvPr userDrawn="1"/>
        </p:nvSpPr>
        <p:spPr>
          <a:xfrm>
            <a:off x="962700" y="3605015"/>
            <a:ext cx="1589658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1400" dirty="0" err="1" smtClean="0">
                <a:solidFill>
                  <a:srgbClr val="FFC000"/>
                </a:solidFill>
              </a:rPr>
              <a:t>Aquisição</a:t>
            </a:r>
            <a:r>
              <a:rPr lang="fr-FR" sz="1400" dirty="0" smtClean="0">
                <a:solidFill>
                  <a:srgbClr val="FFC000"/>
                </a:solidFill>
              </a:rPr>
              <a:t> de </a:t>
            </a:r>
            <a:r>
              <a:rPr lang="fr-FR" sz="1400" dirty="0" err="1" smtClean="0">
                <a:solidFill>
                  <a:srgbClr val="FFC000"/>
                </a:solidFill>
              </a:rPr>
              <a:t>dados</a:t>
            </a:r>
            <a:r>
              <a:rPr lang="fr-FR" sz="1400" dirty="0" smtClean="0">
                <a:solidFill>
                  <a:srgbClr val="FFC000"/>
                </a:solidFill>
              </a:rPr>
              <a:t> </a:t>
            </a:r>
            <a:r>
              <a:rPr lang="fr-FR" sz="1400" dirty="0" err="1" smtClean="0">
                <a:solidFill>
                  <a:srgbClr val="FFC000"/>
                </a:solidFill>
              </a:rPr>
              <a:t>Geográficos</a:t>
            </a:r>
            <a:endParaRPr lang="fr-FR" sz="1400" dirty="0">
              <a:solidFill>
                <a:srgbClr val="FFC000"/>
              </a:solidFill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6514271" y="3607919"/>
            <a:ext cx="17257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400" dirty="0" err="1" smtClean="0">
                <a:solidFill>
                  <a:srgbClr val="FFFF00"/>
                </a:solidFill>
              </a:rPr>
              <a:t>Soluções</a:t>
            </a:r>
            <a:r>
              <a:rPr lang="fr-FR" sz="1400" dirty="0" smtClean="0">
                <a:solidFill>
                  <a:srgbClr val="FFFF00"/>
                </a:solidFill>
              </a:rPr>
              <a:t> para </a:t>
            </a:r>
            <a:r>
              <a:rPr lang="fr-FR" sz="1400" dirty="0" err="1" smtClean="0">
                <a:solidFill>
                  <a:srgbClr val="FFFF00"/>
                </a:solidFill>
              </a:rPr>
              <a:t>Gestão</a:t>
            </a:r>
            <a:r>
              <a:rPr lang="fr-FR" sz="1400" dirty="0" smtClean="0">
                <a:solidFill>
                  <a:srgbClr val="FFFF00"/>
                </a:solidFill>
              </a:rPr>
              <a:t> do </a:t>
            </a:r>
            <a:r>
              <a:rPr lang="fr-FR" sz="1400" dirty="0" err="1" smtClean="0">
                <a:solidFill>
                  <a:srgbClr val="FFFF00"/>
                </a:solidFill>
              </a:rPr>
              <a:t>Território</a:t>
            </a:r>
            <a:endParaRPr lang="fr-FR" sz="1400" dirty="0">
              <a:solidFill>
                <a:srgbClr val="FFFF00"/>
              </a:solidFill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884220" y="5379924"/>
            <a:ext cx="14556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400" dirty="0">
                <a:solidFill>
                  <a:srgbClr val="92D050"/>
                </a:solidFill>
              </a:rPr>
              <a:t>Planeamento</a:t>
            </a:r>
          </a:p>
          <a:p>
            <a:r>
              <a:rPr lang="pt-PT" sz="1400" dirty="0">
                <a:solidFill>
                  <a:srgbClr val="92D050"/>
                </a:solidFill>
              </a:rPr>
              <a:t>e Análise Espacial</a:t>
            </a:r>
            <a:endParaRPr lang="en-US" sz="1400" dirty="0">
              <a:solidFill>
                <a:srgbClr val="92D050"/>
              </a:solidFill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5220072" y="5382829"/>
            <a:ext cx="30086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PT" sz="1400" dirty="0" smtClean="0">
                <a:solidFill>
                  <a:srgbClr val="8EB4E3"/>
                </a:solidFill>
              </a:rPr>
              <a:t>Diagnóstico,  Desenho </a:t>
            </a:r>
            <a:r>
              <a:rPr lang="pt-PT" sz="1400" dirty="0">
                <a:solidFill>
                  <a:srgbClr val="8EB4E3"/>
                </a:solidFill>
              </a:rPr>
              <a:t>de </a:t>
            </a:r>
            <a:r>
              <a:rPr lang="pt-PT" sz="1400" dirty="0" smtClean="0">
                <a:solidFill>
                  <a:srgbClr val="8EB4E3"/>
                </a:solidFill>
              </a:rPr>
              <a:t>Solução,</a:t>
            </a:r>
            <a:r>
              <a:rPr lang="pt-PT" sz="1400" baseline="0" dirty="0" smtClean="0">
                <a:solidFill>
                  <a:srgbClr val="8EB4E3"/>
                </a:solidFill>
              </a:rPr>
              <a:t> </a:t>
            </a:r>
            <a:r>
              <a:rPr lang="pt-PT" sz="1400" dirty="0" smtClean="0">
                <a:solidFill>
                  <a:srgbClr val="8EB4E3"/>
                </a:solidFill>
              </a:rPr>
              <a:t>Implementação, Disponibilização </a:t>
            </a:r>
            <a:r>
              <a:rPr lang="pt-PT" sz="1400" dirty="0">
                <a:solidFill>
                  <a:srgbClr val="8EB4E3"/>
                </a:solidFill>
              </a:rPr>
              <a:t>de </a:t>
            </a:r>
            <a:r>
              <a:rPr lang="pt-PT" sz="1400" dirty="0" smtClean="0">
                <a:solidFill>
                  <a:srgbClr val="8EB4E3"/>
                </a:solidFill>
              </a:rPr>
              <a:t>IG</a:t>
            </a:r>
            <a:r>
              <a:rPr lang="pt-PT" sz="1400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                </a:t>
            </a:r>
            <a:endParaRPr lang="en-US" sz="1400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0" name="TextBox 19">
            <a:hlinkClick r:id="" action="ppaction://noaction" highlightClick="1"/>
          </p:cNvPr>
          <p:cNvSpPr txBox="1"/>
          <p:nvPr userDrawn="1"/>
        </p:nvSpPr>
        <p:spPr>
          <a:xfrm>
            <a:off x="978724" y="2987999"/>
            <a:ext cx="17983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0" i="0" u="none" strike="noStrike" dirty="0" smtClean="0">
                <a:solidFill>
                  <a:schemeClr val="tx1"/>
                </a:solidFill>
                <a:effectLst/>
                <a:latin typeface="Trajan Pro" pitchFamily="18" charset="0"/>
              </a:rPr>
              <a:t>GEODATA</a:t>
            </a:r>
            <a:r>
              <a:rPr lang="fr-FR" sz="2400" b="1" strike="noStrike" dirty="0" smtClean="0">
                <a:effectLst/>
                <a:latin typeface="Trajan Pro" pitchFamily="18" charset="0"/>
              </a:rPr>
              <a:t> </a:t>
            </a:r>
          </a:p>
        </p:txBody>
      </p:sp>
      <p:sp>
        <p:nvSpPr>
          <p:cNvPr id="21" name="TextBox 20">
            <a:hlinkClick r:id="" action="ppaction://noaction" highlightClick="1"/>
          </p:cNvPr>
          <p:cNvSpPr txBox="1"/>
          <p:nvPr userDrawn="1"/>
        </p:nvSpPr>
        <p:spPr>
          <a:xfrm>
            <a:off x="5364221" y="2987999"/>
            <a:ext cx="28900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b="0" i="0" u="none" strike="noStrike" kern="1200" dirty="0" smtClean="0">
                <a:solidFill>
                  <a:schemeClr val="tx1"/>
                </a:solidFill>
                <a:effectLst/>
                <a:latin typeface="Trajan Pro" pitchFamily="18" charset="0"/>
                <a:ea typeface="+mn-ea"/>
                <a:cs typeface="+mn-cs"/>
              </a:rPr>
              <a:t>GEOSOLUTIONS</a:t>
            </a:r>
          </a:p>
        </p:txBody>
      </p:sp>
      <p:sp>
        <p:nvSpPr>
          <p:cNvPr id="22" name="TextBox 21">
            <a:hlinkClick r:id="" action="ppaction://noaction" highlightClick="1"/>
          </p:cNvPr>
          <p:cNvSpPr txBox="1"/>
          <p:nvPr userDrawn="1"/>
        </p:nvSpPr>
        <p:spPr>
          <a:xfrm>
            <a:off x="912415" y="4745160"/>
            <a:ext cx="23634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400" b="0" i="0" u="none" strike="noStrike" kern="1200" dirty="0" smtClean="0">
                <a:solidFill>
                  <a:schemeClr val="tx1"/>
                </a:solidFill>
                <a:effectLst/>
                <a:latin typeface="Trajan Pro" pitchFamily="18" charset="0"/>
                <a:ea typeface="+mn-ea"/>
                <a:cs typeface="+mn-cs"/>
              </a:rPr>
              <a:t>GEOSTUDIES</a:t>
            </a:r>
          </a:p>
        </p:txBody>
      </p:sp>
      <p:sp>
        <p:nvSpPr>
          <p:cNvPr id="23" name="TextBox 22">
            <a:hlinkClick r:id="" action="ppaction://noaction"/>
          </p:cNvPr>
          <p:cNvSpPr txBox="1"/>
          <p:nvPr userDrawn="1"/>
        </p:nvSpPr>
        <p:spPr>
          <a:xfrm>
            <a:off x="4986201" y="4733250"/>
            <a:ext cx="32420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PT" sz="2400" b="0" i="0" u="none" strike="noStrike" kern="1200" dirty="0" smtClean="0">
                <a:solidFill>
                  <a:schemeClr val="tx1"/>
                </a:solidFill>
                <a:effectLst/>
                <a:latin typeface="Trajan Pro" pitchFamily="18" charset="0"/>
                <a:ea typeface="+mn-ea"/>
                <a:cs typeface="+mn-cs"/>
              </a:rPr>
              <a:t>GEOCONSULTING</a:t>
            </a:r>
          </a:p>
        </p:txBody>
      </p:sp>
      <p:sp>
        <p:nvSpPr>
          <p:cNvPr id="26" name="TextBox 25"/>
          <p:cNvSpPr txBox="1"/>
          <p:nvPr userDrawn="1"/>
        </p:nvSpPr>
        <p:spPr>
          <a:xfrm>
            <a:off x="0" y="292696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 smtClean="0"/>
              <a:t> </a:t>
            </a:r>
            <a:r>
              <a:rPr lang="pt-PT" sz="3600" kern="1200" dirty="0" smtClean="0">
                <a:solidFill>
                  <a:schemeClr val="tx1"/>
                </a:solidFill>
                <a:latin typeface="Trajan Pro" pitchFamily="18" charset="0"/>
                <a:ea typeface="+mn-ea"/>
                <a:cs typeface="Cordia New" panose="020B0304020202020204" pitchFamily="34" charset="-34"/>
              </a:rPr>
              <a:t>Áreas de Actividade</a:t>
            </a:r>
            <a:endParaRPr lang="pt-PT" sz="3600" kern="1200" dirty="0">
              <a:solidFill>
                <a:schemeClr val="tx1"/>
              </a:solidFill>
              <a:latin typeface="Trajan Pro" pitchFamily="18" charset="0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6" name="Snip Single Corner Rectangle 15">
            <a:hlinkClick r:id="" action="ppaction://noaction"/>
          </p:cNvPr>
          <p:cNvSpPr/>
          <p:nvPr userDrawn="1"/>
        </p:nvSpPr>
        <p:spPr>
          <a:xfrm flipV="1">
            <a:off x="827717" y="2951462"/>
            <a:ext cx="3449282" cy="1307106"/>
          </a:xfrm>
          <a:prstGeom prst="snip1Rect">
            <a:avLst/>
          </a:prstGeom>
          <a:noFill/>
          <a:ln w="76200">
            <a:solidFill>
              <a:srgbClr val="FFC000"/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b="1" cap="none" spc="0" dirty="0" smtClean="0">
                <a:ln w="5715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 </a:t>
            </a:r>
            <a:endParaRPr lang="pt-PT" b="1" cap="none" spc="0" dirty="0">
              <a:ln w="5715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17" name="Snip Single Corner Rectangle 16">
            <a:hlinkClick r:id="rId8" action="ppaction://hlinksldjump"/>
          </p:cNvPr>
          <p:cNvSpPr/>
          <p:nvPr userDrawn="1"/>
        </p:nvSpPr>
        <p:spPr>
          <a:xfrm flipH="1" flipV="1">
            <a:off x="4677126" y="2954367"/>
            <a:ext cx="3674291" cy="1307105"/>
          </a:xfrm>
          <a:prstGeom prst="snip1Rect">
            <a:avLst/>
          </a:prstGeom>
          <a:noFill/>
          <a:ln w="76200">
            <a:solidFill>
              <a:srgbClr val="FFFF00"/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19" name="Snip Single Corner Rectangle 18">
            <a:hlinkClick r:id="rId9" action="ppaction://hlinksldjump"/>
          </p:cNvPr>
          <p:cNvSpPr/>
          <p:nvPr userDrawn="1"/>
        </p:nvSpPr>
        <p:spPr>
          <a:xfrm>
            <a:off x="827717" y="4718204"/>
            <a:ext cx="3449281" cy="1262544"/>
          </a:xfrm>
          <a:prstGeom prst="snip1Rect">
            <a:avLst/>
          </a:prstGeom>
          <a:noFill/>
          <a:ln w="76200">
            <a:solidFill>
              <a:srgbClr val="92D050"/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18" name="Snip Diagonal Corner Rectangle 17">
            <a:hlinkClick r:id="rId10" action="ppaction://hlinksldjump"/>
          </p:cNvPr>
          <p:cNvSpPr/>
          <p:nvPr userDrawn="1"/>
        </p:nvSpPr>
        <p:spPr>
          <a:xfrm flipV="1">
            <a:off x="4677126" y="4721107"/>
            <a:ext cx="3641172" cy="1262543"/>
          </a:xfrm>
          <a:prstGeom prst="snip2DiagRect">
            <a:avLst/>
          </a:prstGeom>
          <a:noFill/>
          <a:ln w="76200">
            <a:solidFill>
              <a:srgbClr val="8EB4E3"/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2" name="Oval 1">
            <a:hlinkClick r:id="rId11" action="ppaction://hlinksldjump"/>
          </p:cNvPr>
          <p:cNvSpPr/>
          <p:nvPr userDrawn="1"/>
        </p:nvSpPr>
        <p:spPr>
          <a:xfrm>
            <a:off x="4121772" y="4131139"/>
            <a:ext cx="709203" cy="71452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" name="TextBox 2">
            <a:hlinkClick r:id="rId4" action="ppaction://hlinksldjump"/>
          </p:cNvPr>
          <p:cNvSpPr txBox="1"/>
          <p:nvPr userDrawn="1"/>
        </p:nvSpPr>
        <p:spPr>
          <a:xfrm>
            <a:off x="7561614" y="2339588"/>
            <a:ext cx="756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 smtClean="0">
                <a:latin typeface="Trajan Pro" pitchFamily="18" charset="0"/>
              </a:rPr>
              <a:t>Fim</a:t>
            </a:r>
            <a:endParaRPr lang="pt-PT" dirty="0">
              <a:latin typeface="Trajan Pro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42441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ostudies">
    <p:bg>
      <p:bgPr>
        <a:gradFill flip="none" rotWithShape="1">
          <a:gsLst>
            <a:gs pos="0">
              <a:srgbClr val="92D050"/>
            </a:gs>
            <a:gs pos="40000">
              <a:schemeClr val="bg2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15516" y="1016732"/>
            <a:ext cx="5760000" cy="5400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Rectangle 3">
            <a:hlinkClick r:id="rId2" action="ppaction://hlinksldjump"/>
          </p:cNvPr>
          <p:cNvSpPr/>
          <p:nvPr userDrawn="1"/>
        </p:nvSpPr>
        <p:spPr>
          <a:xfrm>
            <a:off x="5400092" y="359949"/>
            <a:ext cx="352395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3200" kern="1200" dirty="0" smtClean="0">
                <a:solidFill>
                  <a:srgbClr val="92D050"/>
                </a:solidFill>
                <a:latin typeface="Trajan Pro" pitchFamily="18" charset="0"/>
                <a:ea typeface="+mn-ea"/>
                <a:cs typeface="Cordia New" panose="020B0304020202020204" pitchFamily="34" charset="-34"/>
              </a:rPr>
              <a:t>Próximos passos</a:t>
            </a:r>
            <a:endParaRPr lang="pt-PT" sz="3200" kern="1200" dirty="0">
              <a:solidFill>
                <a:srgbClr val="92D050"/>
              </a:solidFill>
              <a:latin typeface="Trajan Pro" pitchFamily="18" charset="0"/>
              <a:ea typeface="+mn-ea"/>
              <a:cs typeface="Cordia New" panose="020B0304020202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6987719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xemplos_Geodata">
    <p:bg>
      <p:bgPr>
        <a:gradFill flip="none" rotWithShape="1">
          <a:gsLst>
            <a:gs pos="0">
              <a:srgbClr val="FC9804"/>
            </a:gs>
            <a:gs pos="40000">
              <a:schemeClr val="bg2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79512" y="368660"/>
            <a:ext cx="8748972" cy="584775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lang="en-US" sz="3200" dirty="0">
                <a:solidFill>
                  <a:srgbClr val="FFC000"/>
                </a:solidFill>
                <a:latin typeface="Trajan Pro" pitchFamily="18" charset="0"/>
                <a:ea typeface="+mn-ea"/>
                <a:cs typeface="Cordia New" panose="020B0304020202020204" pitchFamily="34" charset="-34"/>
              </a:defRPr>
            </a:lvl1pPr>
          </a:lstStyle>
          <a:p>
            <a:pPr marL="0" lvl="0" algn="r"/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45844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mplos_Geosolutions">
    <p:bg>
      <p:bgPr>
        <a:gradFill flip="none" rotWithShape="1">
          <a:gsLst>
            <a:gs pos="40000">
              <a:schemeClr val="bg2"/>
            </a:gs>
            <a:gs pos="0">
              <a:srgbClr val="FFFF00"/>
            </a:gs>
            <a:gs pos="100000">
              <a:schemeClr val="bg2">
                <a:shade val="30000"/>
                <a:satMod val="200000"/>
              </a:schemeClr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79512" y="359949"/>
            <a:ext cx="8748972" cy="584775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lang="en-US" sz="3200" dirty="0">
                <a:solidFill>
                  <a:srgbClr val="FFFF00"/>
                </a:solidFill>
                <a:latin typeface="Trajan Pro" pitchFamily="18" charset="0"/>
                <a:ea typeface="+mn-ea"/>
                <a:cs typeface="Cordia New" panose="020B0304020202020204" pitchFamily="34" charset="-34"/>
              </a:defRPr>
            </a:lvl1pPr>
          </a:lstStyle>
          <a:p>
            <a:pPr marL="0" lvl="0" algn="r"/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57794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mplos_Geostudies">
    <p:bg>
      <p:bgPr>
        <a:gradFill flip="none" rotWithShape="1">
          <a:gsLst>
            <a:gs pos="0">
              <a:srgbClr val="92D050"/>
            </a:gs>
            <a:gs pos="40000">
              <a:schemeClr val="bg2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79512" y="359949"/>
            <a:ext cx="8748972" cy="584775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lang="en-US" sz="3200" dirty="0">
                <a:solidFill>
                  <a:srgbClr val="92D050"/>
                </a:solidFill>
                <a:latin typeface="Trajan Pro" pitchFamily="18" charset="0"/>
                <a:ea typeface="+mn-ea"/>
                <a:cs typeface="Cordia New" panose="020B0304020202020204" pitchFamily="34" charset="-34"/>
              </a:defRPr>
            </a:lvl1pPr>
          </a:lstStyle>
          <a:p>
            <a:pPr marL="0" lvl="0" algn="r"/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14016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mplos_Geoconsulting">
    <p:bg>
      <p:bgPr>
        <a:gradFill flip="none" rotWithShape="1">
          <a:gsLst>
            <a:gs pos="0">
              <a:schemeClr val="bg2">
                <a:tint val="80000"/>
                <a:satMod val="300000"/>
              </a:schemeClr>
            </a:gs>
            <a:gs pos="40000">
              <a:schemeClr val="bg2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79512" y="359949"/>
            <a:ext cx="8748972" cy="584775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lang="en-US" sz="3200" dirty="0">
                <a:solidFill>
                  <a:srgbClr val="8EB4E3"/>
                </a:solidFill>
                <a:latin typeface="Trajan Pro" pitchFamily="18" charset="0"/>
                <a:ea typeface="+mn-ea"/>
                <a:cs typeface="Cordia New" panose="020B0304020202020204" pitchFamily="34" charset="-34"/>
              </a:defRPr>
            </a:lvl1pPr>
          </a:lstStyle>
          <a:p>
            <a:pPr marL="0" lvl="0" algn="r"/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89329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600" y="0"/>
            <a:ext cx="8049580" cy="908720"/>
          </a:xfrm>
          <a:prstGeom prst="rect">
            <a:avLst/>
          </a:prstGeom>
        </p:spPr>
        <p:txBody>
          <a:bodyPr anchor="b"/>
          <a:lstStyle>
            <a:lvl1pPr algn="r">
              <a:defRPr sz="2800">
                <a:latin typeface="Trajan Pro" pitchFamily="18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84828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s focus pequen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 txBox="1">
            <a:spLocks/>
          </p:cNvSpPr>
          <p:nvPr userDrawn="1"/>
        </p:nvSpPr>
        <p:spPr>
          <a:xfrm>
            <a:off x="6948264" y="6453336"/>
            <a:ext cx="2133600" cy="29311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US" dirty="0"/>
          </a:p>
        </p:txBody>
      </p:sp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791580" y="0"/>
            <a:ext cx="8229600" cy="980728"/>
          </a:xfrm>
          <a:prstGeom prst="rect">
            <a:avLst/>
          </a:prstGeom>
        </p:spPr>
        <p:txBody>
          <a:bodyPr anchor="b"/>
          <a:lstStyle>
            <a:lvl1pPr algn="r">
              <a:defRPr sz="2800">
                <a:latin typeface="Trajan Pro" pitchFamily="18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11952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3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3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3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3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6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6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6"/>
            <a:ext cx="2133600" cy="365125"/>
          </a:xfrm>
          <a:prstGeom prst="rect">
            <a:avLst/>
          </a:prstGeom>
        </p:spPr>
        <p:txBody>
          <a:bodyPr/>
          <a:lstStyle/>
          <a:p>
            <a:fld id="{024D8DC8-40A7-4514-8197-5F9A1A41BE7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73003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8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7" y="273056"/>
            <a:ext cx="5111751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8" y="1435106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6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6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6"/>
            <a:ext cx="2133600" cy="365125"/>
          </a:xfrm>
          <a:prstGeom prst="rect">
            <a:avLst/>
          </a:prstGeom>
        </p:spPr>
        <p:txBody>
          <a:bodyPr/>
          <a:lstStyle/>
          <a:p>
            <a:fld id="{024D8DC8-40A7-4514-8197-5F9A1A41BE7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34381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15516" y="1016732"/>
            <a:ext cx="5760000" cy="5400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1187624" y="188640"/>
            <a:ext cx="7740860" cy="684076"/>
          </a:xfrm>
          <a:prstGeom prst="rect">
            <a:avLst/>
          </a:prstGeom>
        </p:spPr>
        <p:txBody>
          <a:bodyPr anchor="t"/>
          <a:lstStyle>
            <a:lvl1pPr marL="0" indent="0" algn="r">
              <a:buFontTx/>
              <a:buNone/>
              <a:defRPr sz="5400"/>
            </a:lvl1pPr>
          </a:lstStyle>
          <a:p>
            <a:pPr lvl="0"/>
            <a:r>
              <a:rPr lang="en-US" dirty="0" smtClean="0"/>
              <a:t>Click to edit Master </a:t>
            </a:r>
          </a:p>
        </p:txBody>
      </p:sp>
    </p:spTree>
    <p:extLst>
      <p:ext uri="{BB962C8B-B14F-4D97-AF65-F5344CB8AC3E}">
        <p14:creationId xmlns:p14="http://schemas.microsoft.com/office/powerpoint/2010/main" val="8888967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odata Index">
    <p:bg>
      <p:bgPr>
        <a:gradFill flip="none" rotWithShape="1">
          <a:gsLst>
            <a:gs pos="4000">
              <a:srgbClr val="FC9804"/>
            </a:gs>
            <a:gs pos="40000">
              <a:schemeClr val="bg2">
                <a:shade val="30000"/>
                <a:satMod val="200000"/>
              </a:schemeClr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 userDrawn="1"/>
        </p:nvSpPr>
        <p:spPr>
          <a:xfrm>
            <a:off x="1704908" y="260647"/>
            <a:ext cx="57341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3600" kern="1200" dirty="0" err="1" smtClean="0">
                <a:solidFill>
                  <a:srgbClr val="FFC000"/>
                </a:solidFill>
                <a:latin typeface="Trajan Pro" pitchFamily="18" charset="0"/>
                <a:ea typeface="+mn-ea"/>
                <a:cs typeface="Cordia New" panose="020B0304020202020204" pitchFamily="34" charset="-34"/>
              </a:rPr>
              <a:t>GeoData</a:t>
            </a:r>
            <a:endParaRPr lang="pt-PT" sz="3600" kern="1200" dirty="0">
              <a:solidFill>
                <a:srgbClr val="FFC000"/>
              </a:solidFill>
              <a:latin typeface="Trajan Pro" pitchFamily="18" charset="0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717" y="1262006"/>
            <a:ext cx="1437504" cy="144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885" y="1262006"/>
            <a:ext cx="1440160" cy="144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3" name="Picture 7"/>
          <p:cNvPicPr>
            <a:picLocks noChangeAspect="1" noChangeArrowheads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" t="389" r="29040" b="-389"/>
          <a:stretch/>
        </p:blipFill>
        <p:spPr bwMode="auto">
          <a:xfrm>
            <a:off x="6871258" y="1262006"/>
            <a:ext cx="1479880" cy="144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4" name="Picture 13" descr="layers.jpg"/>
          <p:cNvPicPr>
            <a:picLocks noChangeAspect="1"/>
          </p:cNvPicPr>
          <p:nvPr userDrawn="1"/>
        </p:nvPicPr>
        <p:blipFill rotWithShape="1">
          <a:blip r:embed="rId5" cstate="print"/>
          <a:srcRect l="9519" r="16981"/>
          <a:stretch/>
        </p:blipFill>
        <p:spPr>
          <a:xfrm>
            <a:off x="3852053" y="1262006"/>
            <a:ext cx="1439893" cy="144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07" r="29956"/>
          <a:stretch/>
        </p:blipFill>
        <p:spPr>
          <a:xfrm>
            <a:off x="5364221" y="1268760"/>
            <a:ext cx="1440000" cy="143324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8" name="Snip Single Corner Rectangle 17"/>
          <p:cNvSpPr/>
          <p:nvPr userDrawn="1"/>
        </p:nvSpPr>
        <p:spPr>
          <a:xfrm>
            <a:off x="827717" y="3068960"/>
            <a:ext cx="3528525" cy="252028"/>
          </a:xfrm>
          <a:prstGeom prst="snip1Rect">
            <a:avLst/>
          </a:prstGeom>
          <a:noFill/>
          <a:ln w="3175">
            <a:solidFill>
              <a:srgbClr val="FFC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reflection blurRad="6350" stA="50000" endA="300" endPos="55500" dist="1016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400" b="0" dirty="0" err="1" smtClean="0">
                <a:effectLst/>
                <a:latin typeface="Trajan Pro" pitchFamily="18" charset="0"/>
              </a:rPr>
              <a:t>FotoGrafia</a:t>
            </a:r>
            <a:r>
              <a:rPr lang="pt-PT" sz="1400" b="0" dirty="0" smtClean="0">
                <a:effectLst/>
                <a:latin typeface="Trajan Pro" pitchFamily="18" charset="0"/>
              </a:rPr>
              <a:t> Aérea</a:t>
            </a:r>
            <a:endParaRPr lang="pt-PT" sz="1400" b="0" dirty="0">
              <a:effectLst/>
              <a:latin typeface="Trajan Pro" pitchFamily="18" charset="0"/>
            </a:endParaRPr>
          </a:p>
        </p:txBody>
      </p:sp>
      <p:sp>
        <p:nvSpPr>
          <p:cNvPr id="19" name="Snip Single Corner Rectangle 18"/>
          <p:cNvSpPr/>
          <p:nvPr userDrawn="1"/>
        </p:nvSpPr>
        <p:spPr>
          <a:xfrm>
            <a:off x="4828315" y="3068960"/>
            <a:ext cx="3528525" cy="252028"/>
          </a:xfrm>
          <a:prstGeom prst="snip1Rect">
            <a:avLst/>
          </a:prstGeom>
          <a:noFill/>
          <a:ln w="3175">
            <a:solidFill>
              <a:srgbClr val="FFC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reflection blurRad="6350" stA="50000" endA="300" endPos="55500" dist="1016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400" b="0" kern="1200" dirty="0" smtClean="0">
                <a:solidFill>
                  <a:schemeClr val="lt1"/>
                </a:solidFill>
                <a:effectLst/>
                <a:latin typeface="Trajan Pro" pitchFamily="18" charset="0"/>
                <a:ea typeface="+mn-ea"/>
                <a:cs typeface="+mn-cs"/>
              </a:rPr>
              <a:t>Cartografia Digital</a:t>
            </a:r>
            <a:endParaRPr lang="pt-PT" sz="1400" b="0" kern="1200" dirty="0">
              <a:solidFill>
                <a:schemeClr val="lt1"/>
              </a:solidFill>
              <a:effectLst/>
              <a:latin typeface="Trajan Pro" pitchFamily="18" charset="0"/>
              <a:ea typeface="+mn-ea"/>
              <a:cs typeface="+mn-cs"/>
            </a:endParaRPr>
          </a:p>
        </p:txBody>
      </p:sp>
      <p:sp>
        <p:nvSpPr>
          <p:cNvPr id="20" name="Snip Single Corner Rectangle 19"/>
          <p:cNvSpPr/>
          <p:nvPr userDrawn="1"/>
        </p:nvSpPr>
        <p:spPr>
          <a:xfrm>
            <a:off x="827717" y="3473388"/>
            <a:ext cx="3528525" cy="252028"/>
          </a:xfrm>
          <a:prstGeom prst="snip1Rect">
            <a:avLst/>
          </a:prstGeom>
          <a:noFill/>
          <a:ln w="3175">
            <a:solidFill>
              <a:srgbClr val="FFC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reflection blurRad="6350" stA="50000" endA="300" endPos="55500" dist="1016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400" b="0" kern="1200" dirty="0" smtClean="0">
                <a:solidFill>
                  <a:schemeClr val="lt1"/>
                </a:solidFill>
                <a:effectLst/>
                <a:latin typeface="Trajan Pro" pitchFamily="18" charset="0"/>
                <a:ea typeface="+mn-ea"/>
                <a:cs typeface="+mn-cs"/>
              </a:rPr>
              <a:t>Ortofotomapas</a:t>
            </a:r>
            <a:endParaRPr lang="pt-PT" sz="1400" b="0" kern="1200" dirty="0">
              <a:solidFill>
                <a:schemeClr val="lt1"/>
              </a:solidFill>
              <a:effectLst/>
              <a:latin typeface="Trajan Pro" pitchFamily="18" charset="0"/>
              <a:ea typeface="+mn-ea"/>
              <a:cs typeface="+mn-cs"/>
            </a:endParaRPr>
          </a:p>
        </p:txBody>
      </p:sp>
      <p:sp>
        <p:nvSpPr>
          <p:cNvPr id="21" name="Snip Single Corner Rectangle 20"/>
          <p:cNvSpPr/>
          <p:nvPr userDrawn="1"/>
        </p:nvSpPr>
        <p:spPr>
          <a:xfrm>
            <a:off x="4828315" y="3473388"/>
            <a:ext cx="3528525" cy="252028"/>
          </a:xfrm>
          <a:prstGeom prst="snip1Rect">
            <a:avLst/>
          </a:prstGeom>
          <a:noFill/>
          <a:ln w="3175">
            <a:solidFill>
              <a:srgbClr val="FFC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reflection blurRad="6350" stA="50000" endA="300" endPos="55500" dist="1016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400" b="0" dirty="0" smtClean="0">
                <a:effectLst/>
                <a:latin typeface="Trajan Pro" pitchFamily="18" charset="0"/>
              </a:rPr>
              <a:t>Cadastro Predial</a:t>
            </a:r>
            <a:endParaRPr lang="pt-PT" sz="1400" b="0" dirty="0">
              <a:effectLst/>
              <a:latin typeface="Trajan Pro" pitchFamily="18" charset="0"/>
            </a:endParaRPr>
          </a:p>
        </p:txBody>
      </p:sp>
      <p:sp>
        <p:nvSpPr>
          <p:cNvPr id="22" name="Snip Single Corner Rectangle 21"/>
          <p:cNvSpPr/>
          <p:nvPr userDrawn="1"/>
        </p:nvSpPr>
        <p:spPr>
          <a:xfrm>
            <a:off x="827717" y="3877816"/>
            <a:ext cx="3528525" cy="252028"/>
          </a:xfrm>
          <a:prstGeom prst="snip1Rect">
            <a:avLst/>
          </a:prstGeom>
          <a:noFill/>
          <a:ln w="3175">
            <a:solidFill>
              <a:srgbClr val="FFC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reflection blurRad="6350" stA="50000" endA="300" endPos="55500" dist="1016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400" b="0" dirty="0" smtClean="0">
                <a:effectLst/>
                <a:latin typeface="Trajan Pro" pitchFamily="18" charset="0"/>
              </a:rPr>
              <a:t>Lidar</a:t>
            </a:r>
            <a:endParaRPr lang="pt-PT" sz="1400" b="0" dirty="0">
              <a:effectLst/>
              <a:latin typeface="Trajan Pro" pitchFamily="18" charset="0"/>
            </a:endParaRPr>
          </a:p>
        </p:txBody>
      </p:sp>
      <p:sp>
        <p:nvSpPr>
          <p:cNvPr id="23" name="Snip Single Corner Rectangle 22"/>
          <p:cNvSpPr/>
          <p:nvPr userDrawn="1"/>
        </p:nvSpPr>
        <p:spPr>
          <a:xfrm>
            <a:off x="4828315" y="3877816"/>
            <a:ext cx="3528525" cy="252028"/>
          </a:xfrm>
          <a:prstGeom prst="snip1Rect">
            <a:avLst/>
          </a:prstGeom>
          <a:noFill/>
          <a:ln w="3175">
            <a:solidFill>
              <a:srgbClr val="FFC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reflection blurRad="6350" stA="50000" endA="300" endPos="55500" dist="1016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400" b="0" dirty="0" smtClean="0">
                <a:effectLst/>
                <a:latin typeface="Trajan Pro" pitchFamily="18" charset="0"/>
              </a:rPr>
              <a:t>Laser Terrestre</a:t>
            </a:r>
            <a:endParaRPr lang="pt-PT" sz="1400" b="0" dirty="0">
              <a:effectLst/>
              <a:latin typeface="Trajan Pro" pitchFamily="18" charset="0"/>
            </a:endParaRPr>
          </a:p>
        </p:txBody>
      </p:sp>
      <p:sp>
        <p:nvSpPr>
          <p:cNvPr id="24" name="Snip Single Corner Rectangle 23"/>
          <p:cNvSpPr/>
          <p:nvPr userDrawn="1"/>
        </p:nvSpPr>
        <p:spPr>
          <a:xfrm>
            <a:off x="827717" y="4282244"/>
            <a:ext cx="3528525" cy="252028"/>
          </a:xfrm>
          <a:prstGeom prst="snip1Rect">
            <a:avLst/>
          </a:prstGeom>
          <a:noFill/>
          <a:ln w="3175">
            <a:solidFill>
              <a:srgbClr val="FFC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reflection blurRad="6350" stA="50000" endA="300" endPos="55500" dist="1016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400" b="0" dirty="0" err="1" smtClean="0">
                <a:effectLst/>
                <a:latin typeface="Trajan Pro" pitchFamily="18" charset="0"/>
              </a:rPr>
              <a:t>Videogrametria</a:t>
            </a:r>
            <a:endParaRPr lang="pt-PT" sz="1400" b="0" dirty="0">
              <a:effectLst/>
              <a:latin typeface="Trajan Pro" pitchFamily="18" charset="0"/>
            </a:endParaRPr>
          </a:p>
        </p:txBody>
      </p:sp>
      <p:sp>
        <p:nvSpPr>
          <p:cNvPr id="25" name="Snip Single Corner Rectangle 24"/>
          <p:cNvSpPr/>
          <p:nvPr userDrawn="1"/>
        </p:nvSpPr>
        <p:spPr>
          <a:xfrm>
            <a:off x="4828315" y="4282244"/>
            <a:ext cx="3528525" cy="252028"/>
          </a:xfrm>
          <a:prstGeom prst="snip1Rect">
            <a:avLst/>
          </a:prstGeom>
          <a:noFill/>
          <a:ln w="3175">
            <a:solidFill>
              <a:srgbClr val="FFC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reflection blurRad="6350" stA="50000" endA="300" endPos="55500" dist="1016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400" b="0" dirty="0" smtClean="0">
                <a:effectLst/>
                <a:latin typeface="Trajan Pro" pitchFamily="18" charset="0"/>
              </a:rPr>
              <a:t>Cadastro de </a:t>
            </a:r>
            <a:r>
              <a:rPr lang="pt-PT" sz="1400" b="0" dirty="0" err="1" smtClean="0">
                <a:effectLst/>
                <a:latin typeface="Trajan Pro" pitchFamily="18" charset="0"/>
              </a:rPr>
              <a:t>Infraestruturas</a:t>
            </a:r>
            <a:endParaRPr lang="pt-PT" sz="1400" b="0" dirty="0">
              <a:effectLst/>
              <a:latin typeface="Trajan Pro" pitchFamily="18" charset="0"/>
            </a:endParaRPr>
          </a:p>
        </p:txBody>
      </p:sp>
      <p:sp>
        <p:nvSpPr>
          <p:cNvPr id="26" name="Snip Single Corner Rectangle 25"/>
          <p:cNvSpPr/>
          <p:nvPr userDrawn="1"/>
        </p:nvSpPr>
        <p:spPr>
          <a:xfrm>
            <a:off x="827716" y="4694009"/>
            <a:ext cx="3528525" cy="252028"/>
          </a:xfrm>
          <a:prstGeom prst="snip1Rect">
            <a:avLst/>
          </a:prstGeom>
          <a:noFill/>
          <a:ln w="3175">
            <a:solidFill>
              <a:srgbClr val="FFC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reflection blurRad="6350" stA="50000" endA="300" endPos="55500" dist="1016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400" b="0" dirty="0" smtClean="0">
                <a:effectLst/>
                <a:latin typeface="Trajan Pro" pitchFamily="18" charset="0"/>
              </a:rPr>
              <a:t>Base Nacional de Endereços</a:t>
            </a:r>
            <a:endParaRPr lang="pt-PT" sz="1400" b="0" dirty="0">
              <a:effectLst/>
              <a:latin typeface="Trajan Pro" pitchFamily="18" charset="0"/>
            </a:endParaRPr>
          </a:p>
        </p:txBody>
      </p:sp>
      <p:sp>
        <p:nvSpPr>
          <p:cNvPr id="27" name="Snip Single Corner Rectangle 26"/>
          <p:cNvSpPr/>
          <p:nvPr userDrawn="1"/>
        </p:nvSpPr>
        <p:spPr>
          <a:xfrm>
            <a:off x="4828314" y="4694009"/>
            <a:ext cx="3528525" cy="252028"/>
          </a:xfrm>
          <a:prstGeom prst="snip1Rect">
            <a:avLst/>
          </a:prstGeom>
          <a:noFill/>
          <a:ln w="3175">
            <a:solidFill>
              <a:srgbClr val="FFC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reflection blurRad="6350" stA="50000" endA="300" endPos="55500" dist="1016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400" b="0" dirty="0" smtClean="0">
                <a:effectLst/>
                <a:latin typeface="Trajan Pro" pitchFamily="18" charset="0"/>
              </a:rPr>
              <a:t>Inventários de Campo</a:t>
            </a:r>
            <a:endParaRPr lang="pt-PT" sz="1400" b="0" dirty="0">
              <a:effectLst/>
              <a:latin typeface="Trajan Pro" pitchFamily="18" charset="0"/>
            </a:endParaRPr>
          </a:p>
        </p:txBody>
      </p:sp>
      <p:sp>
        <p:nvSpPr>
          <p:cNvPr id="28" name="Snip Single Corner Rectangle 27"/>
          <p:cNvSpPr/>
          <p:nvPr userDrawn="1"/>
        </p:nvSpPr>
        <p:spPr>
          <a:xfrm>
            <a:off x="830907" y="5481228"/>
            <a:ext cx="3528525" cy="252028"/>
          </a:xfrm>
          <a:prstGeom prst="snip1Rect">
            <a:avLst/>
          </a:prstGeom>
          <a:noFill/>
          <a:ln w="3175">
            <a:solidFill>
              <a:srgbClr val="FFC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reflection blurRad="6350" stA="50000" endA="300" endPos="55500" dist="1016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400" b="0" dirty="0" smtClean="0">
                <a:effectLst/>
                <a:latin typeface="Trajan Pro" pitchFamily="18" charset="0"/>
              </a:rPr>
              <a:t>Cenários</a:t>
            </a:r>
            <a:r>
              <a:rPr lang="pt-PT" sz="1400" b="0" baseline="0" dirty="0" smtClean="0">
                <a:effectLst/>
                <a:latin typeface="Trajan Pro" pitchFamily="18" charset="0"/>
              </a:rPr>
              <a:t> Virtuais</a:t>
            </a:r>
            <a:endParaRPr lang="pt-PT" sz="1400" b="0" dirty="0">
              <a:effectLst/>
              <a:latin typeface="Trajan Pro" pitchFamily="18" charset="0"/>
            </a:endParaRPr>
          </a:p>
        </p:txBody>
      </p:sp>
      <p:sp>
        <p:nvSpPr>
          <p:cNvPr id="29" name="Snip Single Corner Rectangle 28"/>
          <p:cNvSpPr/>
          <p:nvPr userDrawn="1"/>
        </p:nvSpPr>
        <p:spPr>
          <a:xfrm>
            <a:off x="4831505" y="5481228"/>
            <a:ext cx="3528525" cy="252028"/>
          </a:xfrm>
          <a:prstGeom prst="snip1Rect">
            <a:avLst/>
          </a:prstGeom>
          <a:noFill/>
          <a:ln w="3175">
            <a:solidFill>
              <a:srgbClr val="FFC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reflection blurRad="6350" stA="50000" endA="300" endPos="55500" dist="1016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100" b="0" dirty="0" smtClean="0">
                <a:effectLst/>
                <a:latin typeface="Trajan Pro" pitchFamily="18" charset="0"/>
              </a:rPr>
              <a:t>Cadastro</a:t>
            </a:r>
            <a:r>
              <a:rPr lang="pt-PT" sz="1400" b="0" dirty="0" smtClean="0">
                <a:effectLst/>
                <a:latin typeface="Trajan Pro" pitchFamily="18" charset="0"/>
              </a:rPr>
              <a:t> de Iluminação Pública</a:t>
            </a:r>
            <a:endParaRPr lang="pt-PT" sz="1400" b="0" dirty="0">
              <a:effectLst/>
              <a:latin typeface="Trajan Pro" pitchFamily="18" charset="0"/>
            </a:endParaRPr>
          </a:p>
        </p:txBody>
      </p:sp>
      <p:sp>
        <p:nvSpPr>
          <p:cNvPr id="30" name="Snip Single Corner Rectangle 29"/>
          <p:cNvSpPr/>
          <p:nvPr userDrawn="1"/>
        </p:nvSpPr>
        <p:spPr>
          <a:xfrm>
            <a:off x="827715" y="5085184"/>
            <a:ext cx="3528525" cy="252028"/>
          </a:xfrm>
          <a:prstGeom prst="snip1Rect">
            <a:avLst/>
          </a:prstGeom>
          <a:noFill/>
          <a:ln w="3175">
            <a:solidFill>
              <a:srgbClr val="FFC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reflection blurRad="6350" stA="50000" endA="300" endPos="55500" dist="1016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400" b="0" dirty="0" err="1" smtClean="0">
                <a:effectLst/>
                <a:latin typeface="Trajan Pro" pitchFamily="18" charset="0"/>
              </a:rPr>
              <a:t>Deteção</a:t>
            </a:r>
            <a:r>
              <a:rPr lang="pt-PT" sz="1400" b="0" baseline="0" dirty="0" smtClean="0">
                <a:effectLst/>
                <a:latin typeface="Trajan Pro" pitchFamily="18" charset="0"/>
              </a:rPr>
              <a:t> de </a:t>
            </a:r>
            <a:r>
              <a:rPr lang="pt-PT" sz="1400" b="0" baseline="0" dirty="0" err="1" smtClean="0">
                <a:effectLst/>
                <a:latin typeface="Trajan Pro" pitchFamily="18" charset="0"/>
              </a:rPr>
              <a:t>Infraestruturas</a:t>
            </a:r>
            <a:endParaRPr lang="pt-PT" sz="1400" b="0" dirty="0">
              <a:effectLst/>
              <a:latin typeface="Trajan Pro" pitchFamily="18" charset="0"/>
            </a:endParaRPr>
          </a:p>
        </p:txBody>
      </p:sp>
      <p:sp>
        <p:nvSpPr>
          <p:cNvPr id="31" name="Snip Single Corner Rectangle 30"/>
          <p:cNvSpPr/>
          <p:nvPr userDrawn="1"/>
        </p:nvSpPr>
        <p:spPr>
          <a:xfrm>
            <a:off x="4828315" y="5093182"/>
            <a:ext cx="3528525" cy="252028"/>
          </a:xfrm>
          <a:prstGeom prst="snip1Rect">
            <a:avLst/>
          </a:prstGeom>
          <a:noFill/>
          <a:ln w="3175">
            <a:solidFill>
              <a:srgbClr val="FFC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reflection blurRad="6350" stA="50000" endA="300" endPos="55500" dist="1016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1400" b="0" dirty="0">
              <a:effectLst/>
              <a:latin typeface="Trajan Pro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64541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6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6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6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6"/>
            <a:ext cx="2133600" cy="365125"/>
          </a:xfrm>
          <a:prstGeom prst="rect">
            <a:avLst/>
          </a:prstGeom>
        </p:spPr>
        <p:txBody>
          <a:bodyPr/>
          <a:lstStyle/>
          <a:p>
            <a:fld id="{024D8DC8-40A7-4514-8197-5F9A1A41BE7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10752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72049" y="366713"/>
            <a:ext cx="1543051" cy="780097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42907" y="366713"/>
            <a:ext cx="4476751" cy="78009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6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6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6"/>
            <a:ext cx="2133600" cy="365125"/>
          </a:xfrm>
          <a:prstGeom prst="rect">
            <a:avLst/>
          </a:prstGeom>
        </p:spPr>
        <p:txBody>
          <a:bodyPr/>
          <a:lstStyle/>
          <a:p>
            <a:fld id="{024D8DC8-40A7-4514-8197-5F9A1A41BE7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30472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686872" y="6356352"/>
            <a:ext cx="1197496" cy="365125"/>
          </a:xfrm>
          <a:prstGeom prst="rect">
            <a:avLst/>
          </a:prstGeom>
        </p:spPr>
        <p:txBody>
          <a:bodyPr/>
          <a:lstStyle/>
          <a:p>
            <a:fld id="{F4FF432F-7AFD-4576-9ED7-B016AD02B208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11/22/2017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28384" y="6356352"/>
            <a:ext cx="658416" cy="365125"/>
          </a:xfrm>
          <a:prstGeom prst="rect">
            <a:avLst/>
          </a:prstGeom>
        </p:spPr>
        <p:txBody>
          <a:bodyPr/>
          <a:lstStyle/>
          <a:p>
            <a:fld id="{024D8DC8-40A7-4514-8197-5F9A1A41BE78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29167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osolutions Index">
    <p:bg>
      <p:bgPr>
        <a:gradFill flip="none" rotWithShape="1">
          <a:gsLst>
            <a:gs pos="4000">
              <a:srgbClr val="FFFF00"/>
            </a:gs>
            <a:gs pos="40000">
              <a:schemeClr val="bg2">
                <a:shade val="30000"/>
                <a:satMod val="200000"/>
              </a:schemeClr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 userDrawn="1"/>
        </p:nvSpPr>
        <p:spPr>
          <a:xfrm>
            <a:off x="1704908" y="260647"/>
            <a:ext cx="57341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3600" kern="1200" dirty="0" err="1" smtClean="0">
                <a:solidFill>
                  <a:srgbClr val="FFFF00"/>
                </a:solidFill>
                <a:latin typeface="Trajan Pro" pitchFamily="18" charset="0"/>
                <a:ea typeface="+mn-ea"/>
                <a:cs typeface="Cordia New" panose="020B0304020202020204" pitchFamily="34" charset="-34"/>
              </a:rPr>
              <a:t>GeoSolutions</a:t>
            </a:r>
            <a:endParaRPr lang="pt-PT" sz="3600" kern="1200" dirty="0">
              <a:solidFill>
                <a:srgbClr val="FFFF00"/>
              </a:solidFill>
              <a:latin typeface="Trajan Pro" pitchFamily="18" charset="0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717" y="1262006"/>
            <a:ext cx="1437504" cy="144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885" y="1262006"/>
            <a:ext cx="1440160" cy="144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3" name="Picture 7"/>
          <p:cNvPicPr>
            <a:picLocks noChangeAspect="1" noChangeArrowheads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" t="389" r="29040" b="-389"/>
          <a:stretch/>
        </p:blipFill>
        <p:spPr bwMode="auto">
          <a:xfrm>
            <a:off x="6871258" y="1262006"/>
            <a:ext cx="1479880" cy="144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4" name="Picture 13" descr="layers.jpg"/>
          <p:cNvPicPr>
            <a:picLocks noChangeAspect="1"/>
          </p:cNvPicPr>
          <p:nvPr userDrawn="1"/>
        </p:nvPicPr>
        <p:blipFill rotWithShape="1">
          <a:blip r:embed="rId5" cstate="print"/>
          <a:srcRect l="9519" r="16981"/>
          <a:stretch/>
        </p:blipFill>
        <p:spPr>
          <a:xfrm>
            <a:off x="3852053" y="1262006"/>
            <a:ext cx="1439893" cy="144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07" r="29956"/>
          <a:stretch/>
        </p:blipFill>
        <p:spPr>
          <a:xfrm>
            <a:off x="5364221" y="1268760"/>
            <a:ext cx="1440000" cy="143324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6" name="Snip Single Corner Rectangle 15"/>
          <p:cNvSpPr/>
          <p:nvPr userDrawn="1"/>
        </p:nvSpPr>
        <p:spPr>
          <a:xfrm>
            <a:off x="827717" y="3068960"/>
            <a:ext cx="3528525" cy="252028"/>
          </a:xfrm>
          <a:prstGeom prst="snip1Rect">
            <a:avLst/>
          </a:prstGeom>
          <a:noFill/>
          <a:ln w="3175">
            <a:solidFill>
              <a:srgbClr val="FFFF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reflection blurRad="6350" stA="50000" endA="300" endPos="55500" dist="1016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400" dirty="0" err="1" smtClean="0">
                <a:latin typeface="Trajan Pro" pitchFamily="18" charset="0"/>
              </a:rPr>
              <a:t>GeoPortal</a:t>
            </a:r>
            <a:endParaRPr lang="pt-PT" sz="1400" dirty="0">
              <a:latin typeface="Trajan Pro" pitchFamily="18" charset="0"/>
            </a:endParaRPr>
          </a:p>
        </p:txBody>
      </p:sp>
      <p:sp>
        <p:nvSpPr>
          <p:cNvPr id="17" name="Snip Single Corner Rectangle 16"/>
          <p:cNvSpPr/>
          <p:nvPr userDrawn="1"/>
        </p:nvSpPr>
        <p:spPr>
          <a:xfrm>
            <a:off x="4828315" y="3068960"/>
            <a:ext cx="3528525" cy="252028"/>
          </a:xfrm>
          <a:prstGeom prst="snip1Rect">
            <a:avLst/>
          </a:prstGeom>
          <a:noFill/>
          <a:ln w="3175">
            <a:solidFill>
              <a:srgbClr val="FFFF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reflection blurRad="6350" stA="50000" endA="300" endPos="55500" dist="1016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400" kern="1200" dirty="0" smtClean="0">
                <a:solidFill>
                  <a:schemeClr val="lt1"/>
                </a:solidFill>
                <a:latin typeface="Trajan Pro" pitchFamily="18" charset="0"/>
                <a:ea typeface="+mn-ea"/>
                <a:cs typeface="+mn-cs"/>
              </a:rPr>
              <a:t>A Minha</a:t>
            </a:r>
            <a:r>
              <a:rPr lang="pt-PT" sz="1400" kern="1200" baseline="0" dirty="0" smtClean="0">
                <a:solidFill>
                  <a:schemeClr val="lt1"/>
                </a:solidFill>
                <a:latin typeface="Trajan Pro" pitchFamily="18" charset="0"/>
                <a:ea typeface="+mn-ea"/>
                <a:cs typeface="+mn-cs"/>
              </a:rPr>
              <a:t> Rua</a:t>
            </a:r>
            <a:endParaRPr lang="pt-PT" sz="1400" kern="1200" dirty="0">
              <a:solidFill>
                <a:schemeClr val="lt1"/>
              </a:solidFill>
              <a:latin typeface="Trajan Pro" pitchFamily="18" charset="0"/>
              <a:ea typeface="+mn-ea"/>
              <a:cs typeface="+mn-cs"/>
            </a:endParaRPr>
          </a:p>
        </p:txBody>
      </p:sp>
      <p:sp>
        <p:nvSpPr>
          <p:cNvPr id="18" name="Snip Single Corner Rectangle 17"/>
          <p:cNvSpPr/>
          <p:nvPr userDrawn="1"/>
        </p:nvSpPr>
        <p:spPr>
          <a:xfrm>
            <a:off x="827717" y="3473388"/>
            <a:ext cx="3528525" cy="252028"/>
          </a:xfrm>
          <a:prstGeom prst="snip1Rect">
            <a:avLst/>
          </a:prstGeom>
          <a:noFill/>
          <a:ln w="3175">
            <a:solidFill>
              <a:srgbClr val="FFFF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reflection blurRad="6350" stA="50000" endA="300" endPos="55500" dist="1016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400" kern="1200" dirty="0" smtClean="0">
                <a:solidFill>
                  <a:schemeClr val="lt1"/>
                </a:solidFill>
                <a:latin typeface="Trajan Pro" pitchFamily="18" charset="0"/>
                <a:ea typeface="+mn-ea"/>
                <a:cs typeface="+mn-cs"/>
              </a:rPr>
              <a:t>Bolsa de Terras</a:t>
            </a:r>
            <a:endParaRPr lang="pt-PT" sz="1400" kern="1200" dirty="0">
              <a:solidFill>
                <a:schemeClr val="lt1"/>
              </a:solidFill>
              <a:latin typeface="Trajan Pro" pitchFamily="18" charset="0"/>
              <a:ea typeface="+mn-ea"/>
              <a:cs typeface="+mn-cs"/>
            </a:endParaRPr>
          </a:p>
        </p:txBody>
      </p:sp>
      <p:sp>
        <p:nvSpPr>
          <p:cNvPr id="19" name="Snip Single Corner Rectangle 18"/>
          <p:cNvSpPr/>
          <p:nvPr userDrawn="1"/>
        </p:nvSpPr>
        <p:spPr>
          <a:xfrm>
            <a:off x="4828315" y="3473388"/>
            <a:ext cx="3528525" cy="252028"/>
          </a:xfrm>
          <a:prstGeom prst="snip1Rect">
            <a:avLst/>
          </a:prstGeom>
          <a:noFill/>
          <a:ln w="3175">
            <a:solidFill>
              <a:srgbClr val="FFFF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reflection blurRad="6350" stA="50000" endA="300" endPos="55500" dist="1016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400" dirty="0" smtClean="0">
                <a:latin typeface="Trajan Pro" pitchFamily="18" charset="0"/>
              </a:rPr>
              <a:t>Consulta ao PDM</a:t>
            </a:r>
            <a:endParaRPr lang="pt-PT" sz="1400" dirty="0">
              <a:latin typeface="Trajan Pro" pitchFamily="18" charset="0"/>
            </a:endParaRPr>
          </a:p>
        </p:txBody>
      </p:sp>
      <p:sp>
        <p:nvSpPr>
          <p:cNvPr id="20" name="Snip Single Corner Rectangle 19"/>
          <p:cNvSpPr/>
          <p:nvPr userDrawn="1"/>
        </p:nvSpPr>
        <p:spPr>
          <a:xfrm>
            <a:off x="827717" y="3877816"/>
            <a:ext cx="3528525" cy="252028"/>
          </a:xfrm>
          <a:prstGeom prst="snip1Rect">
            <a:avLst/>
          </a:prstGeom>
          <a:noFill/>
          <a:ln w="3175">
            <a:solidFill>
              <a:srgbClr val="FFFF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reflection blurRad="6350" stA="50000" endA="300" endPos="55500" dist="1016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400" dirty="0" smtClean="0">
                <a:latin typeface="Trajan Pro" pitchFamily="18" charset="0"/>
              </a:rPr>
              <a:t>Gestão Urbanística</a:t>
            </a:r>
            <a:endParaRPr lang="pt-PT" sz="1400" dirty="0">
              <a:latin typeface="Trajan Pro" pitchFamily="18" charset="0"/>
            </a:endParaRPr>
          </a:p>
        </p:txBody>
      </p:sp>
      <p:sp>
        <p:nvSpPr>
          <p:cNvPr id="21" name="Snip Single Corner Rectangle 20"/>
          <p:cNvSpPr/>
          <p:nvPr userDrawn="1"/>
        </p:nvSpPr>
        <p:spPr>
          <a:xfrm>
            <a:off x="4828315" y="3877816"/>
            <a:ext cx="3528525" cy="252028"/>
          </a:xfrm>
          <a:prstGeom prst="snip1Rect">
            <a:avLst/>
          </a:prstGeom>
          <a:noFill/>
          <a:ln w="3175">
            <a:solidFill>
              <a:srgbClr val="FFFF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reflection blurRad="6350" stA="50000" endA="300" endPos="55500" dist="1016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400" dirty="0" smtClean="0">
                <a:latin typeface="Trajan Pro" pitchFamily="18" charset="0"/>
              </a:rPr>
              <a:t>Espaços</a:t>
            </a:r>
            <a:r>
              <a:rPr lang="pt-PT" sz="1400" baseline="0" dirty="0" smtClean="0">
                <a:latin typeface="Trajan Pro" pitchFamily="18" charset="0"/>
              </a:rPr>
              <a:t> Verdes </a:t>
            </a:r>
            <a:endParaRPr lang="pt-PT" sz="1400" dirty="0">
              <a:latin typeface="Trajan Pro" pitchFamily="18" charset="0"/>
            </a:endParaRPr>
          </a:p>
        </p:txBody>
      </p:sp>
      <p:sp>
        <p:nvSpPr>
          <p:cNvPr id="22" name="Snip Single Corner Rectangle 21"/>
          <p:cNvSpPr/>
          <p:nvPr userDrawn="1"/>
        </p:nvSpPr>
        <p:spPr>
          <a:xfrm>
            <a:off x="827717" y="4282244"/>
            <a:ext cx="3528525" cy="252028"/>
          </a:xfrm>
          <a:prstGeom prst="snip1Rect">
            <a:avLst/>
          </a:prstGeom>
          <a:noFill/>
          <a:ln w="3175">
            <a:solidFill>
              <a:srgbClr val="FFFF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reflection blurRad="6350" stA="50000" endA="300" endPos="55500" dist="1016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400" dirty="0" smtClean="0">
                <a:latin typeface="Trajan Pro" pitchFamily="18" charset="0"/>
              </a:rPr>
              <a:t>Iluminação Pública</a:t>
            </a:r>
            <a:endParaRPr lang="pt-PT" sz="1400" dirty="0">
              <a:latin typeface="Trajan Pro" pitchFamily="18" charset="0"/>
            </a:endParaRPr>
          </a:p>
        </p:txBody>
      </p:sp>
      <p:sp>
        <p:nvSpPr>
          <p:cNvPr id="23" name="Snip Single Corner Rectangle 22"/>
          <p:cNvSpPr/>
          <p:nvPr userDrawn="1"/>
        </p:nvSpPr>
        <p:spPr>
          <a:xfrm>
            <a:off x="4828315" y="4282244"/>
            <a:ext cx="3528525" cy="252028"/>
          </a:xfrm>
          <a:prstGeom prst="snip1Rect">
            <a:avLst/>
          </a:prstGeom>
          <a:noFill/>
          <a:ln w="3175">
            <a:solidFill>
              <a:srgbClr val="FFFF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reflection blurRad="6350" stA="50000" endA="300" endPos="55500" dist="1016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400" dirty="0" smtClean="0">
                <a:latin typeface="Trajan Pro" pitchFamily="18" charset="0"/>
              </a:rPr>
              <a:t>Gestão de Redes</a:t>
            </a:r>
            <a:endParaRPr lang="pt-PT" sz="1400" dirty="0">
              <a:latin typeface="Trajan Pro" pitchFamily="18" charset="0"/>
            </a:endParaRPr>
          </a:p>
        </p:txBody>
      </p:sp>
      <p:sp>
        <p:nvSpPr>
          <p:cNvPr id="24" name="Snip Single Corner Rectangle 23"/>
          <p:cNvSpPr/>
          <p:nvPr userDrawn="1"/>
        </p:nvSpPr>
        <p:spPr>
          <a:xfrm>
            <a:off x="827716" y="4694009"/>
            <a:ext cx="3528525" cy="252028"/>
          </a:xfrm>
          <a:prstGeom prst="snip1Rect">
            <a:avLst/>
          </a:prstGeom>
          <a:noFill/>
          <a:ln w="3175">
            <a:solidFill>
              <a:srgbClr val="FFFF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reflection blurRad="6350" stA="50000" endA="300" endPos="55500" dist="1016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400" kern="1200" dirty="0" smtClean="0">
                <a:solidFill>
                  <a:schemeClr val="lt1"/>
                </a:solidFill>
                <a:latin typeface="Trajan Pro" pitchFamily="18" charset="0"/>
                <a:ea typeface="+mn-ea"/>
                <a:cs typeface="+mn-cs"/>
              </a:rPr>
              <a:t>Mapas Estatísticos</a:t>
            </a:r>
            <a:endParaRPr lang="pt-PT" sz="1400" kern="1200" dirty="0">
              <a:solidFill>
                <a:schemeClr val="lt1"/>
              </a:solidFill>
              <a:latin typeface="Trajan Pro" pitchFamily="18" charset="0"/>
              <a:ea typeface="+mn-ea"/>
              <a:cs typeface="+mn-cs"/>
            </a:endParaRPr>
          </a:p>
        </p:txBody>
      </p:sp>
      <p:sp>
        <p:nvSpPr>
          <p:cNvPr id="25" name="Snip Single Corner Rectangle 24"/>
          <p:cNvSpPr/>
          <p:nvPr userDrawn="1"/>
        </p:nvSpPr>
        <p:spPr>
          <a:xfrm>
            <a:off x="4828314" y="4694009"/>
            <a:ext cx="3528525" cy="252028"/>
          </a:xfrm>
          <a:prstGeom prst="snip1Rect">
            <a:avLst/>
          </a:prstGeom>
          <a:noFill/>
          <a:ln w="3175">
            <a:solidFill>
              <a:srgbClr val="FFFF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reflection blurRad="6350" stA="50000" endA="300" endPos="55500" dist="1016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400" b="0" dirty="0" smtClean="0">
                <a:latin typeface="Trajan Pro" pitchFamily="18" charset="0"/>
              </a:rPr>
              <a:t>Obras Municipais</a:t>
            </a:r>
            <a:endParaRPr lang="pt-PT" sz="1400" b="0" dirty="0">
              <a:latin typeface="Trajan Pro" pitchFamily="18" charset="0"/>
            </a:endParaRPr>
          </a:p>
        </p:txBody>
      </p:sp>
      <p:sp>
        <p:nvSpPr>
          <p:cNvPr id="26" name="Snip Single Corner Rectangle 25"/>
          <p:cNvSpPr/>
          <p:nvPr userDrawn="1"/>
        </p:nvSpPr>
        <p:spPr>
          <a:xfrm>
            <a:off x="827716" y="5098437"/>
            <a:ext cx="3528525" cy="252028"/>
          </a:xfrm>
          <a:prstGeom prst="snip1Rect">
            <a:avLst/>
          </a:prstGeom>
          <a:noFill/>
          <a:ln w="3175">
            <a:solidFill>
              <a:srgbClr val="FFFF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reflection blurRad="6350" stA="50000" endA="300" endPos="55500" dist="1016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400" b="0" dirty="0" smtClean="0">
                <a:latin typeface="Trajan Pro" pitchFamily="18" charset="0"/>
              </a:rPr>
              <a:t>Património</a:t>
            </a:r>
            <a:endParaRPr lang="pt-PT" sz="1400" b="0" dirty="0">
              <a:latin typeface="Trajan Pro" pitchFamily="18" charset="0"/>
            </a:endParaRPr>
          </a:p>
        </p:txBody>
      </p:sp>
      <p:sp>
        <p:nvSpPr>
          <p:cNvPr id="27" name="Snip Single Corner Rectangle 26"/>
          <p:cNvSpPr/>
          <p:nvPr userDrawn="1"/>
        </p:nvSpPr>
        <p:spPr>
          <a:xfrm>
            <a:off x="4828314" y="5098437"/>
            <a:ext cx="3528525" cy="252028"/>
          </a:xfrm>
          <a:prstGeom prst="snip1Rect">
            <a:avLst/>
          </a:prstGeom>
          <a:noFill/>
          <a:ln w="3175">
            <a:solidFill>
              <a:srgbClr val="FFFF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reflection blurRad="6350" stA="50000" endA="300" endPos="55500" dist="1016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400" b="0" dirty="0" smtClean="0">
                <a:latin typeface="Trajan Pro" pitchFamily="18" charset="0"/>
              </a:rPr>
              <a:t>Plantas de Localização</a:t>
            </a:r>
            <a:endParaRPr lang="pt-PT" sz="1400" b="0" dirty="0">
              <a:latin typeface="Trajan Pro" pitchFamily="18" charset="0"/>
            </a:endParaRPr>
          </a:p>
        </p:txBody>
      </p:sp>
      <p:sp>
        <p:nvSpPr>
          <p:cNvPr id="28" name="Snip Single Corner Rectangle 27"/>
          <p:cNvSpPr/>
          <p:nvPr userDrawn="1"/>
        </p:nvSpPr>
        <p:spPr>
          <a:xfrm>
            <a:off x="827716" y="5502865"/>
            <a:ext cx="3528525" cy="252028"/>
          </a:xfrm>
          <a:prstGeom prst="snip1Rect">
            <a:avLst/>
          </a:prstGeom>
          <a:noFill/>
          <a:ln w="3175">
            <a:solidFill>
              <a:srgbClr val="FFFF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reflection blurRad="6350" stA="50000" endA="300" endPos="55500" dist="1016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400" b="0" dirty="0" smtClean="0">
                <a:latin typeface="Trajan Pro" pitchFamily="18" charset="0"/>
              </a:rPr>
              <a:t>Protecção Civil</a:t>
            </a:r>
            <a:endParaRPr lang="pt-PT" sz="1400" b="0" dirty="0">
              <a:latin typeface="Trajan Pro" pitchFamily="18" charset="0"/>
            </a:endParaRPr>
          </a:p>
        </p:txBody>
      </p:sp>
      <p:sp>
        <p:nvSpPr>
          <p:cNvPr id="29" name="Snip Single Corner Rectangle 28"/>
          <p:cNvSpPr/>
          <p:nvPr userDrawn="1"/>
        </p:nvSpPr>
        <p:spPr>
          <a:xfrm>
            <a:off x="4828314" y="5502865"/>
            <a:ext cx="3528525" cy="252028"/>
          </a:xfrm>
          <a:prstGeom prst="snip1Rect">
            <a:avLst/>
          </a:prstGeom>
          <a:noFill/>
          <a:ln w="3175">
            <a:solidFill>
              <a:srgbClr val="FFFF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reflection blurRad="6350" stA="50000" endA="300" endPos="55500" dist="1016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400" b="0" dirty="0" smtClean="0">
                <a:latin typeface="Trajan Pro" pitchFamily="18" charset="0"/>
              </a:rPr>
              <a:t>Roteiro Municipal</a:t>
            </a:r>
            <a:endParaRPr lang="pt-PT" sz="1400" b="0" dirty="0">
              <a:latin typeface="Trajan Pro" pitchFamily="18" charset="0"/>
            </a:endParaRPr>
          </a:p>
        </p:txBody>
      </p:sp>
      <p:sp>
        <p:nvSpPr>
          <p:cNvPr id="32" name="Snip Single Corner Rectangle 31"/>
          <p:cNvSpPr/>
          <p:nvPr userDrawn="1"/>
        </p:nvSpPr>
        <p:spPr>
          <a:xfrm>
            <a:off x="827717" y="5891779"/>
            <a:ext cx="3528525" cy="252028"/>
          </a:xfrm>
          <a:prstGeom prst="snip1Rect">
            <a:avLst/>
          </a:prstGeom>
          <a:noFill/>
          <a:ln w="3175">
            <a:solidFill>
              <a:srgbClr val="FFFF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reflection blurRad="6350" stA="50000" endA="300" endPos="55500" dist="1016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400" b="0" dirty="0" smtClean="0">
                <a:latin typeface="Trajan Pro" pitchFamily="18" charset="0"/>
              </a:rPr>
              <a:t>Toponímia</a:t>
            </a:r>
            <a:endParaRPr lang="pt-PT" sz="1400" b="0" dirty="0">
              <a:latin typeface="Trajan Pro" pitchFamily="18" charset="0"/>
            </a:endParaRPr>
          </a:p>
        </p:txBody>
      </p:sp>
      <p:sp>
        <p:nvSpPr>
          <p:cNvPr id="33" name="Snip Single Corner Rectangle 32"/>
          <p:cNvSpPr/>
          <p:nvPr userDrawn="1"/>
        </p:nvSpPr>
        <p:spPr>
          <a:xfrm>
            <a:off x="4828315" y="5891779"/>
            <a:ext cx="3528525" cy="252028"/>
          </a:xfrm>
          <a:prstGeom prst="snip1Rect">
            <a:avLst/>
          </a:prstGeom>
          <a:noFill/>
          <a:ln w="3175">
            <a:solidFill>
              <a:srgbClr val="FFFF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reflection blurRad="6350" stA="50000" endA="300" endPos="55500" dist="1016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400" b="0" dirty="0" smtClean="0">
                <a:latin typeface="Trajan Pro" pitchFamily="18" charset="0"/>
              </a:rPr>
              <a:t>Gestão de Frotas</a:t>
            </a:r>
            <a:endParaRPr lang="pt-PT" sz="1400" b="0" dirty="0">
              <a:latin typeface="Trajan Pro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63885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oStudies Index">
    <p:bg>
      <p:bgPr>
        <a:gradFill flip="none" rotWithShape="1">
          <a:gsLst>
            <a:gs pos="4000">
              <a:srgbClr val="92D050"/>
            </a:gs>
            <a:gs pos="40000">
              <a:schemeClr val="bg2">
                <a:shade val="30000"/>
                <a:satMod val="200000"/>
              </a:schemeClr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 userDrawn="1"/>
        </p:nvSpPr>
        <p:spPr>
          <a:xfrm>
            <a:off x="1704908" y="260647"/>
            <a:ext cx="57341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3600" kern="1200" dirty="0" err="1" smtClean="0">
                <a:solidFill>
                  <a:srgbClr val="92D050"/>
                </a:solidFill>
                <a:latin typeface="Trajan Pro" pitchFamily="18" charset="0"/>
                <a:ea typeface="+mn-ea"/>
                <a:cs typeface="Cordia New" panose="020B0304020202020204" pitchFamily="34" charset="-34"/>
              </a:rPr>
              <a:t>GeoStudies</a:t>
            </a:r>
            <a:endParaRPr lang="pt-PT" sz="3600" kern="1200" dirty="0">
              <a:solidFill>
                <a:srgbClr val="92D050"/>
              </a:solidFill>
              <a:latin typeface="Trajan Pro" pitchFamily="18" charset="0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717" y="1262006"/>
            <a:ext cx="1437504" cy="144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885" y="1262006"/>
            <a:ext cx="1440160" cy="144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3" name="Picture 7"/>
          <p:cNvPicPr>
            <a:picLocks noChangeAspect="1" noChangeArrowheads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" t="389" r="29040" b="-389"/>
          <a:stretch/>
        </p:blipFill>
        <p:spPr bwMode="auto">
          <a:xfrm>
            <a:off x="6871258" y="1262006"/>
            <a:ext cx="1479880" cy="144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4" name="Picture 13" descr="layers.jpg"/>
          <p:cNvPicPr>
            <a:picLocks noChangeAspect="1"/>
          </p:cNvPicPr>
          <p:nvPr userDrawn="1"/>
        </p:nvPicPr>
        <p:blipFill rotWithShape="1">
          <a:blip r:embed="rId5" cstate="print"/>
          <a:srcRect l="9519" r="16981"/>
          <a:stretch/>
        </p:blipFill>
        <p:spPr>
          <a:xfrm>
            <a:off x="3852053" y="1262006"/>
            <a:ext cx="1439893" cy="144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07" r="29956"/>
          <a:stretch/>
        </p:blipFill>
        <p:spPr>
          <a:xfrm>
            <a:off x="5364221" y="1268760"/>
            <a:ext cx="1440000" cy="143324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6" name="Snip Single Corner Rectangle 15"/>
          <p:cNvSpPr/>
          <p:nvPr userDrawn="1"/>
        </p:nvSpPr>
        <p:spPr>
          <a:xfrm>
            <a:off x="827717" y="3068960"/>
            <a:ext cx="3528525" cy="252028"/>
          </a:xfrm>
          <a:prstGeom prst="snip1Rect">
            <a:avLst/>
          </a:prstGeom>
          <a:noFill/>
          <a:ln w="3175">
            <a:solidFill>
              <a:srgbClr val="92D05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reflection blurRad="6350" stA="50000" endA="300" endPos="55500" dist="1016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400" dirty="0" smtClean="0">
                <a:latin typeface="Trajan Pro" pitchFamily="18" charset="0"/>
              </a:rPr>
              <a:t>Carta de Potencial Solar</a:t>
            </a:r>
            <a:endParaRPr lang="pt-PT" sz="1400" dirty="0">
              <a:latin typeface="Trajan Pro" pitchFamily="18" charset="0"/>
            </a:endParaRPr>
          </a:p>
        </p:txBody>
      </p:sp>
      <p:sp>
        <p:nvSpPr>
          <p:cNvPr id="17" name="Snip Single Corner Rectangle 16"/>
          <p:cNvSpPr/>
          <p:nvPr userDrawn="1"/>
        </p:nvSpPr>
        <p:spPr>
          <a:xfrm>
            <a:off x="4828315" y="3068960"/>
            <a:ext cx="3528525" cy="252028"/>
          </a:xfrm>
          <a:prstGeom prst="snip1Rect">
            <a:avLst/>
          </a:prstGeom>
          <a:noFill/>
          <a:ln w="3175">
            <a:solidFill>
              <a:srgbClr val="92D05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reflection blurRad="6350" stA="50000" endA="300" endPos="55500" dist="1016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400" kern="1200" dirty="0" smtClean="0">
                <a:solidFill>
                  <a:schemeClr val="lt1"/>
                </a:solidFill>
                <a:latin typeface="Trajan Pro" pitchFamily="18" charset="0"/>
                <a:ea typeface="+mn-ea"/>
                <a:cs typeface="+mn-cs"/>
              </a:rPr>
              <a:t>Gestão do</a:t>
            </a:r>
            <a:r>
              <a:rPr lang="pt-PT" sz="1400" kern="1200" baseline="0" dirty="0" smtClean="0">
                <a:solidFill>
                  <a:schemeClr val="lt1"/>
                </a:solidFill>
                <a:latin typeface="Trajan Pro" pitchFamily="18" charset="0"/>
                <a:ea typeface="+mn-ea"/>
                <a:cs typeface="+mn-cs"/>
              </a:rPr>
              <a:t> Risco</a:t>
            </a:r>
            <a:endParaRPr lang="pt-PT" sz="1400" kern="1200" dirty="0">
              <a:solidFill>
                <a:schemeClr val="lt1"/>
              </a:solidFill>
              <a:latin typeface="Trajan Pro" pitchFamily="18" charset="0"/>
              <a:ea typeface="+mn-ea"/>
              <a:cs typeface="+mn-cs"/>
            </a:endParaRPr>
          </a:p>
        </p:txBody>
      </p:sp>
      <p:sp>
        <p:nvSpPr>
          <p:cNvPr id="18" name="Snip Single Corner Rectangle 17"/>
          <p:cNvSpPr/>
          <p:nvPr userDrawn="1"/>
        </p:nvSpPr>
        <p:spPr>
          <a:xfrm>
            <a:off x="827717" y="3473388"/>
            <a:ext cx="3528525" cy="252028"/>
          </a:xfrm>
          <a:prstGeom prst="snip1Rect">
            <a:avLst/>
          </a:prstGeom>
          <a:noFill/>
          <a:ln w="3175">
            <a:solidFill>
              <a:srgbClr val="92D05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reflection blurRad="6350" stA="50000" endA="300" endPos="55500" dist="1016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400" kern="1200" dirty="0" smtClean="0">
                <a:solidFill>
                  <a:schemeClr val="lt1"/>
                </a:solidFill>
                <a:latin typeface="Trajan Pro" pitchFamily="18" charset="0"/>
                <a:ea typeface="+mn-ea"/>
                <a:cs typeface="+mn-cs"/>
              </a:rPr>
              <a:t>Agricultura de Precisão</a:t>
            </a:r>
            <a:endParaRPr lang="pt-PT" sz="1400" kern="1200" dirty="0">
              <a:solidFill>
                <a:schemeClr val="lt1"/>
              </a:solidFill>
              <a:latin typeface="Trajan Pro" pitchFamily="18" charset="0"/>
              <a:ea typeface="+mn-ea"/>
              <a:cs typeface="+mn-cs"/>
            </a:endParaRPr>
          </a:p>
        </p:txBody>
      </p:sp>
      <p:sp>
        <p:nvSpPr>
          <p:cNvPr id="19" name="Snip Single Corner Rectangle 18"/>
          <p:cNvSpPr/>
          <p:nvPr userDrawn="1"/>
        </p:nvSpPr>
        <p:spPr>
          <a:xfrm>
            <a:off x="4828315" y="3473388"/>
            <a:ext cx="3528525" cy="252028"/>
          </a:xfrm>
          <a:prstGeom prst="snip1Rect">
            <a:avLst/>
          </a:prstGeom>
          <a:noFill/>
          <a:ln w="3175">
            <a:solidFill>
              <a:srgbClr val="92D05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reflection blurRad="6350" stA="50000" endA="300" endPos="55500" dist="1016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200" dirty="0" smtClean="0">
                <a:latin typeface="Trajan Pro" pitchFamily="18" charset="0"/>
              </a:rPr>
              <a:t>Cenários</a:t>
            </a:r>
            <a:r>
              <a:rPr lang="pt-PT" sz="1400" dirty="0" smtClean="0">
                <a:latin typeface="Trajan Pro" pitchFamily="18" charset="0"/>
              </a:rPr>
              <a:t> de Ocupação do Solo</a:t>
            </a:r>
            <a:endParaRPr lang="pt-PT" sz="1400" dirty="0">
              <a:latin typeface="Trajan Pro" pitchFamily="18" charset="0"/>
            </a:endParaRPr>
          </a:p>
        </p:txBody>
      </p:sp>
      <p:sp>
        <p:nvSpPr>
          <p:cNvPr id="20" name="Snip Single Corner Rectangle 19"/>
          <p:cNvSpPr/>
          <p:nvPr userDrawn="1"/>
        </p:nvSpPr>
        <p:spPr>
          <a:xfrm>
            <a:off x="834985" y="3877816"/>
            <a:ext cx="3528525" cy="252028"/>
          </a:xfrm>
          <a:prstGeom prst="snip1Rect">
            <a:avLst/>
          </a:prstGeom>
          <a:noFill/>
          <a:ln w="3175">
            <a:solidFill>
              <a:srgbClr val="92D05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reflection blurRad="6350" stA="50000" endA="300" endPos="55500" dist="1016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400" dirty="0" smtClean="0">
                <a:latin typeface="Trajan Pro" pitchFamily="18" charset="0"/>
              </a:rPr>
              <a:t>Planos </a:t>
            </a:r>
            <a:r>
              <a:rPr lang="pt-PT" sz="1200" dirty="0" smtClean="0">
                <a:latin typeface="Trajan Pro" pitchFamily="18" charset="0"/>
              </a:rPr>
              <a:t>Municipais</a:t>
            </a:r>
            <a:r>
              <a:rPr lang="pt-PT" sz="1400" dirty="0" smtClean="0">
                <a:latin typeface="Trajan Pro" pitchFamily="18" charset="0"/>
              </a:rPr>
              <a:t> de Emergência</a:t>
            </a:r>
            <a:endParaRPr lang="pt-PT" sz="1400" dirty="0">
              <a:latin typeface="Trajan Pro" pitchFamily="18" charset="0"/>
            </a:endParaRPr>
          </a:p>
        </p:txBody>
      </p:sp>
      <p:sp>
        <p:nvSpPr>
          <p:cNvPr id="21" name="Snip Single Corner Rectangle 20"/>
          <p:cNvSpPr/>
          <p:nvPr userDrawn="1"/>
        </p:nvSpPr>
        <p:spPr>
          <a:xfrm>
            <a:off x="4828315" y="3877816"/>
            <a:ext cx="3528525" cy="252028"/>
          </a:xfrm>
          <a:prstGeom prst="snip1Rect">
            <a:avLst/>
          </a:prstGeom>
          <a:noFill/>
          <a:ln w="3175">
            <a:solidFill>
              <a:srgbClr val="92D05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reflection blurRad="6350" stA="50000" endA="300" endPos="55500" dist="1016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400" dirty="0" smtClean="0">
                <a:latin typeface="Trajan Pro" pitchFamily="18" charset="0"/>
              </a:rPr>
              <a:t>Termografia</a:t>
            </a:r>
            <a:endParaRPr lang="pt-PT" sz="1400" dirty="0">
              <a:latin typeface="Trajan Pro" pitchFamily="18" charset="0"/>
            </a:endParaRPr>
          </a:p>
        </p:txBody>
      </p:sp>
      <p:sp>
        <p:nvSpPr>
          <p:cNvPr id="32" name="Snip Single Corner Rectangle 31"/>
          <p:cNvSpPr/>
          <p:nvPr userDrawn="1"/>
        </p:nvSpPr>
        <p:spPr>
          <a:xfrm>
            <a:off x="834985" y="4282244"/>
            <a:ext cx="3528525" cy="252028"/>
          </a:xfrm>
          <a:prstGeom prst="snip1Rect">
            <a:avLst/>
          </a:prstGeom>
          <a:noFill/>
          <a:ln w="3175">
            <a:solidFill>
              <a:srgbClr val="92D05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reflection blurRad="6350" stA="50000" endA="300" endPos="55500" dist="1016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400" dirty="0" smtClean="0">
                <a:latin typeface="Trajan Pro" pitchFamily="18" charset="0"/>
              </a:rPr>
              <a:t>Modelação de Terreno</a:t>
            </a:r>
            <a:endParaRPr lang="pt-PT" sz="1400" dirty="0">
              <a:latin typeface="Trajan Pro" pitchFamily="18" charset="0"/>
            </a:endParaRPr>
          </a:p>
        </p:txBody>
      </p:sp>
      <p:sp>
        <p:nvSpPr>
          <p:cNvPr id="33" name="Snip Single Corner Rectangle 32"/>
          <p:cNvSpPr/>
          <p:nvPr userDrawn="1"/>
        </p:nvSpPr>
        <p:spPr>
          <a:xfrm>
            <a:off x="4828315" y="4282244"/>
            <a:ext cx="3528525" cy="252028"/>
          </a:xfrm>
          <a:prstGeom prst="snip1Rect">
            <a:avLst/>
          </a:prstGeom>
          <a:noFill/>
          <a:ln w="3175">
            <a:solidFill>
              <a:srgbClr val="92D05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reflection blurRad="6350" stA="50000" endA="300" endPos="55500" dist="1016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1400" dirty="0">
              <a:latin typeface="Trajan Pro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74176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oconsulting Index">
    <p:bg>
      <p:bgPr>
        <a:gradFill flip="none" rotWithShape="1">
          <a:gsLst>
            <a:gs pos="4000">
              <a:srgbClr val="8EB4E3"/>
            </a:gs>
            <a:gs pos="40000">
              <a:schemeClr val="bg2">
                <a:shade val="30000"/>
                <a:satMod val="200000"/>
              </a:schemeClr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 userDrawn="1"/>
        </p:nvSpPr>
        <p:spPr>
          <a:xfrm>
            <a:off x="1704908" y="260647"/>
            <a:ext cx="57341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3600" kern="1200" dirty="0" err="1" smtClean="0">
                <a:solidFill>
                  <a:srgbClr val="8EB4E3"/>
                </a:solidFill>
                <a:latin typeface="Trajan Pro" pitchFamily="18" charset="0"/>
                <a:ea typeface="+mn-ea"/>
                <a:cs typeface="Cordia New" panose="020B0304020202020204" pitchFamily="34" charset="-34"/>
              </a:rPr>
              <a:t>GeoConsulting</a:t>
            </a:r>
            <a:endParaRPr lang="pt-PT" sz="3600" kern="1200" dirty="0">
              <a:solidFill>
                <a:srgbClr val="8EB4E3"/>
              </a:solidFill>
              <a:latin typeface="Trajan Pro" pitchFamily="18" charset="0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717" y="1262006"/>
            <a:ext cx="1437504" cy="144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885" y="1262006"/>
            <a:ext cx="1440160" cy="144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3" name="Picture 7"/>
          <p:cNvPicPr>
            <a:picLocks noChangeAspect="1" noChangeArrowheads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" t="389" r="29040" b="-389"/>
          <a:stretch/>
        </p:blipFill>
        <p:spPr bwMode="auto">
          <a:xfrm>
            <a:off x="6871258" y="1262006"/>
            <a:ext cx="1479880" cy="144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4" name="Picture 13" descr="layers.jpg"/>
          <p:cNvPicPr>
            <a:picLocks noChangeAspect="1"/>
          </p:cNvPicPr>
          <p:nvPr userDrawn="1"/>
        </p:nvPicPr>
        <p:blipFill rotWithShape="1">
          <a:blip r:embed="rId5" cstate="print"/>
          <a:srcRect l="9519" r="16981"/>
          <a:stretch/>
        </p:blipFill>
        <p:spPr>
          <a:xfrm>
            <a:off x="3852053" y="1262006"/>
            <a:ext cx="1439893" cy="144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07" r="29956"/>
          <a:stretch/>
        </p:blipFill>
        <p:spPr>
          <a:xfrm>
            <a:off x="5364221" y="1268760"/>
            <a:ext cx="1440000" cy="143324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6" name="Snip Single Corner Rectangle 15"/>
          <p:cNvSpPr/>
          <p:nvPr userDrawn="1"/>
        </p:nvSpPr>
        <p:spPr>
          <a:xfrm>
            <a:off x="827717" y="3068960"/>
            <a:ext cx="3528525" cy="252028"/>
          </a:xfrm>
          <a:prstGeom prst="snip1Rect">
            <a:avLst/>
          </a:prstGeom>
          <a:noFill/>
          <a:ln w="3175">
            <a:solidFill>
              <a:srgbClr val="8EB4E3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reflection blurRad="6350" stA="50000" endA="300" endPos="55500" dist="1016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400" dirty="0" smtClean="0">
                <a:latin typeface="Trajan Pro" pitchFamily="18" charset="0"/>
              </a:rPr>
              <a:t>Consultoria</a:t>
            </a:r>
            <a:endParaRPr lang="pt-PT" sz="1400" dirty="0">
              <a:latin typeface="Trajan Pro" pitchFamily="18" charset="0"/>
            </a:endParaRPr>
          </a:p>
        </p:txBody>
      </p:sp>
      <p:sp>
        <p:nvSpPr>
          <p:cNvPr id="17" name="Snip Single Corner Rectangle 16"/>
          <p:cNvSpPr/>
          <p:nvPr userDrawn="1"/>
        </p:nvSpPr>
        <p:spPr>
          <a:xfrm>
            <a:off x="4828315" y="3068960"/>
            <a:ext cx="3528525" cy="252028"/>
          </a:xfrm>
          <a:prstGeom prst="snip1Rect">
            <a:avLst/>
          </a:prstGeom>
          <a:noFill/>
          <a:ln w="3175">
            <a:solidFill>
              <a:srgbClr val="8EB4E3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reflection blurRad="6350" stA="50000" endA="300" endPos="55500" dist="1016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400" kern="1200" dirty="0" smtClean="0">
                <a:solidFill>
                  <a:schemeClr val="lt1"/>
                </a:solidFill>
                <a:latin typeface="Trajan Pro" pitchFamily="18" charset="0"/>
                <a:ea typeface="+mn-ea"/>
                <a:cs typeface="+mn-cs"/>
              </a:rPr>
              <a:t>Formação</a:t>
            </a:r>
            <a:endParaRPr lang="pt-PT" sz="1400" kern="1200" dirty="0">
              <a:solidFill>
                <a:schemeClr val="lt1"/>
              </a:solidFill>
              <a:latin typeface="Trajan Pro" pitchFamily="18" charset="0"/>
              <a:ea typeface="+mn-ea"/>
              <a:cs typeface="+mn-cs"/>
            </a:endParaRPr>
          </a:p>
        </p:txBody>
      </p:sp>
      <p:sp>
        <p:nvSpPr>
          <p:cNvPr id="18" name="Snip Single Corner Rectangle 17"/>
          <p:cNvSpPr/>
          <p:nvPr userDrawn="1"/>
        </p:nvSpPr>
        <p:spPr>
          <a:xfrm>
            <a:off x="827717" y="3473388"/>
            <a:ext cx="3528525" cy="252028"/>
          </a:xfrm>
          <a:prstGeom prst="snip1Rect">
            <a:avLst/>
          </a:prstGeom>
          <a:noFill/>
          <a:ln w="3175">
            <a:solidFill>
              <a:srgbClr val="8EB4E3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reflection blurRad="6350" stA="50000" endA="300" endPos="55500" dist="1016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1400" kern="1200" dirty="0">
              <a:solidFill>
                <a:schemeClr val="lt1"/>
              </a:solidFill>
              <a:latin typeface="Trajan Pro" pitchFamily="18" charset="0"/>
              <a:ea typeface="+mn-ea"/>
              <a:cs typeface="+mn-cs"/>
            </a:endParaRPr>
          </a:p>
        </p:txBody>
      </p:sp>
      <p:sp>
        <p:nvSpPr>
          <p:cNvPr id="19" name="Snip Single Corner Rectangle 18"/>
          <p:cNvSpPr/>
          <p:nvPr userDrawn="1"/>
        </p:nvSpPr>
        <p:spPr>
          <a:xfrm>
            <a:off x="4828315" y="3473388"/>
            <a:ext cx="3528525" cy="252028"/>
          </a:xfrm>
          <a:prstGeom prst="snip1Rect">
            <a:avLst/>
          </a:prstGeom>
          <a:noFill/>
          <a:ln w="3175">
            <a:solidFill>
              <a:srgbClr val="8EB4E3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reflection blurRad="6350" stA="50000" endA="300" endPos="55500" dist="1016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1400" dirty="0">
              <a:latin typeface="Trajan Pro" pitchFamily="18" charset="0"/>
            </a:endParaRPr>
          </a:p>
        </p:txBody>
      </p:sp>
      <p:sp>
        <p:nvSpPr>
          <p:cNvPr id="20" name="Snip Single Corner Rectangle 19"/>
          <p:cNvSpPr/>
          <p:nvPr userDrawn="1"/>
        </p:nvSpPr>
        <p:spPr>
          <a:xfrm>
            <a:off x="827717" y="3877816"/>
            <a:ext cx="3528525" cy="252028"/>
          </a:xfrm>
          <a:prstGeom prst="snip1Rect">
            <a:avLst/>
          </a:prstGeom>
          <a:noFill/>
          <a:ln w="3175">
            <a:solidFill>
              <a:srgbClr val="8EB4E3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reflection blurRad="6350" stA="50000" endA="300" endPos="55500" dist="1016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1400" dirty="0">
              <a:latin typeface="Trajan Pro" pitchFamily="18" charset="0"/>
            </a:endParaRPr>
          </a:p>
        </p:txBody>
      </p:sp>
      <p:sp>
        <p:nvSpPr>
          <p:cNvPr id="21" name="Snip Single Corner Rectangle 20"/>
          <p:cNvSpPr/>
          <p:nvPr userDrawn="1"/>
        </p:nvSpPr>
        <p:spPr>
          <a:xfrm>
            <a:off x="4828315" y="3877816"/>
            <a:ext cx="3528525" cy="252028"/>
          </a:xfrm>
          <a:prstGeom prst="snip1Rect">
            <a:avLst/>
          </a:prstGeom>
          <a:noFill/>
          <a:ln w="3175">
            <a:solidFill>
              <a:srgbClr val="8EB4E3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reflection blurRad="6350" stA="50000" endA="300" endPos="55500" dist="1016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1400" dirty="0">
              <a:latin typeface="Trajan Pro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64009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res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15516" y="1016732"/>
            <a:ext cx="5760000" cy="5400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Rectangle 3"/>
          <p:cNvSpPr/>
          <p:nvPr userDrawn="1"/>
        </p:nvSpPr>
        <p:spPr>
          <a:xfrm>
            <a:off x="6084168" y="332656"/>
            <a:ext cx="283987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3200" dirty="0" smtClean="0">
                <a:solidFill>
                  <a:schemeClr val="tx1"/>
                </a:solidFill>
                <a:latin typeface="Trajan Pro" pitchFamily="18" charset="0"/>
                <a:cs typeface="Cordia New" panose="020B0304020202020204" pitchFamily="34" charset="-34"/>
              </a:rPr>
              <a:t>Âmbito</a:t>
            </a:r>
            <a:endParaRPr lang="pt-PT" sz="3200" dirty="0">
              <a:solidFill>
                <a:schemeClr val="tx1"/>
              </a:solidFill>
              <a:latin typeface="Trajan Pro" pitchFamily="18" charset="0"/>
              <a:cs typeface="Cordia New" panose="020B0304020202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1778767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odata">
    <p:bg>
      <p:bgPr>
        <a:gradFill flip="none" rotWithShape="1">
          <a:gsLst>
            <a:gs pos="0">
              <a:srgbClr val="FC9804"/>
            </a:gs>
            <a:gs pos="40000">
              <a:schemeClr val="bg2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15516" y="1016732"/>
            <a:ext cx="5760000" cy="5400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Rectangle 3">
            <a:hlinkClick r:id="" action="ppaction://noaction"/>
          </p:cNvPr>
          <p:cNvSpPr/>
          <p:nvPr userDrawn="1"/>
        </p:nvSpPr>
        <p:spPr>
          <a:xfrm>
            <a:off x="6084168" y="287941"/>
            <a:ext cx="283987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3200" dirty="0" smtClean="0">
                <a:solidFill>
                  <a:srgbClr val="FFC000"/>
                </a:solidFill>
                <a:latin typeface="Trajan Pro" pitchFamily="18" charset="0"/>
                <a:cs typeface="Cordia New" panose="020B0304020202020204" pitchFamily="34" charset="-34"/>
              </a:rPr>
              <a:t>Componentes</a:t>
            </a:r>
            <a:endParaRPr lang="pt-PT" sz="3200" dirty="0">
              <a:solidFill>
                <a:srgbClr val="FFC000"/>
              </a:solidFill>
              <a:latin typeface="Trajan Pro" pitchFamily="18" charset="0"/>
              <a:cs typeface="Cordia New" panose="020B0304020202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2042087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osolutions">
    <p:bg>
      <p:bgPr>
        <a:gradFill flip="none" rotWithShape="1">
          <a:gsLst>
            <a:gs pos="40000">
              <a:schemeClr val="bg2"/>
            </a:gs>
            <a:gs pos="0">
              <a:srgbClr val="FFFF00"/>
            </a:gs>
            <a:gs pos="100000">
              <a:schemeClr val="bg2">
                <a:shade val="30000"/>
                <a:satMod val="200000"/>
              </a:schemeClr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15516" y="1016732"/>
            <a:ext cx="5760000" cy="5400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5" name="Rectangle 4">
            <a:hlinkClick r:id="rId2" action="ppaction://hlinksldjump"/>
          </p:cNvPr>
          <p:cNvSpPr/>
          <p:nvPr userDrawn="1"/>
        </p:nvSpPr>
        <p:spPr>
          <a:xfrm>
            <a:off x="3995936" y="323945"/>
            <a:ext cx="492810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3200" kern="1200" dirty="0" smtClean="0">
                <a:solidFill>
                  <a:srgbClr val="FFFF00"/>
                </a:solidFill>
                <a:latin typeface="Trajan Pro" pitchFamily="18" charset="0"/>
                <a:ea typeface="+mn-ea"/>
                <a:cs typeface="Cordia New" panose="020B0304020202020204" pitchFamily="34" charset="-34"/>
              </a:rPr>
              <a:t>Tecnologia</a:t>
            </a:r>
            <a:endParaRPr lang="pt-PT" sz="3200" kern="1200" dirty="0">
              <a:solidFill>
                <a:srgbClr val="FFFF00"/>
              </a:solidFill>
              <a:latin typeface="Trajan Pro" pitchFamily="18" charset="0"/>
              <a:ea typeface="+mn-ea"/>
              <a:cs typeface="Cordia New" panose="020B0304020202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132284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oconsulting">
    <p:bg>
      <p:bgPr>
        <a:gradFill flip="none" rotWithShape="1">
          <a:gsLst>
            <a:gs pos="0">
              <a:schemeClr val="bg2">
                <a:tint val="80000"/>
                <a:satMod val="300000"/>
              </a:schemeClr>
            </a:gs>
            <a:gs pos="40000">
              <a:schemeClr val="bg2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15516" y="1016732"/>
            <a:ext cx="5760000" cy="5400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5" name="Rectangle 4">
            <a:hlinkClick r:id="rId2" action="ppaction://hlinksldjump"/>
          </p:cNvPr>
          <p:cNvSpPr/>
          <p:nvPr userDrawn="1"/>
        </p:nvSpPr>
        <p:spPr>
          <a:xfrm>
            <a:off x="3995936" y="323945"/>
            <a:ext cx="492810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3200" kern="1200" dirty="0" smtClean="0">
                <a:solidFill>
                  <a:srgbClr val="8EB4E3"/>
                </a:solidFill>
                <a:latin typeface="Trajan Pro" pitchFamily="18" charset="0"/>
                <a:ea typeface="+mn-ea"/>
                <a:cs typeface="Cordia New" panose="020B0304020202020204" pitchFamily="34" charset="-34"/>
              </a:rPr>
              <a:t>Funcionalidades</a:t>
            </a:r>
            <a:endParaRPr lang="pt-PT" sz="3200" kern="1200" dirty="0">
              <a:solidFill>
                <a:srgbClr val="8EB4E3"/>
              </a:solidFill>
              <a:latin typeface="Trajan Pro" pitchFamily="18" charset="0"/>
              <a:ea typeface="+mn-ea"/>
              <a:cs typeface="Cordia New" panose="020B0304020202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6321530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" Target="../slides/slid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" Target="../slides/slide8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hlinkClick r:id="rId24" action="ppaction://hlinksldjump"/>
          </p:cNvPr>
          <p:cNvPicPr/>
          <p:nvPr/>
        </p:nvPicPr>
        <p:blipFill>
          <a:blip r:embed="rId25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2320" y="6407163"/>
            <a:ext cx="432048" cy="414338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hlinkClick r:id="rId26" action="ppaction://hlinksldjump"/>
          </p:cNvPr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6223" y="6399323"/>
            <a:ext cx="720260" cy="492451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179512" y="908720"/>
            <a:ext cx="873697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902413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4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87" r:id="rId7"/>
    <p:sldLayoutId id="2147483688" r:id="rId8"/>
    <p:sldLayoutId id="2147483689" r:id="rId9"/>
    <p:sldLayoutId id="2147483690" r:id="rId10"/>
    <p:sldLayoutId id="2147483697" r:id="rId11"/>
    <p:sldLayoutId id="2147483698" r:id="rId12"/>
    <p:sldLayoutId id="2147483699" r:id="rId13"/>
    <p:sldLayoutId id="2147483700" r:id="rId14"/>
    <p:sldLayoutId id="2147483654" r:id="rId15"/>
    <p:sldLayoutId id="2147483655" r:id="rId16"/>
    <p:sldLayoutId id="2147483653" r:id="rId17"/>
    <p:sldLayoutId id="2147483656" r:id="rId18"/>
    <p:sldLayoutId id="2147483657" r:id="rId19"/>
    <p:sldLayoutId id="2147483658" r:id="rId20"/>
    <p:sldLayoutId id="2147483659" r:id="rId21"/>
    <p:sldLayoutId id="2147483701" r:id="rId22"/>
  </p:sldLayoutIdLst>
  <p:timing>
    <p:tnLst>
      <p:par>
        <p:cTn id="1" dur="indefinite" restart="never" nodeType="tmRoot"/>
      </p:par>
    </p:tnLst>
  </p:timing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8.jpe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http://www.municipia.pt/wp-content/uploads/2017/11/Noticia_SASIG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91" t="525" r="9714" b="-525"/>
          <a:stretch/>
        </p:blipFill>
        <p:spPr bwMode="auto">
          <a:xfrm>
            <a:off x="-508" y="1"/>
            <a:ext cx="9145016" cy="6885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Subtitle 2"/>
          <p:cNvSpPr txBox="1">
            <a:spLocks/>
          </p:cNvSpPr>
          <p:nvPr/>
        </p:nvSpPr>
        <p:spPr>
          <a:xfrm>
            <a:off x="1371600" y="44624"/>
            <a:ext cx="6400800" cy="1752600"/>
          </a:xfrm>
          <a:prstGeom prst="rect">
            <a:avLst/>
          </a:prstGeom>
        </p:spPr>
        <p:txBody>
          <a:bodyPr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Arial" pitchFamily="34" charset="0"/>
              <a:buNone/>
              <a:defRPr/>
            </a:pPr>
            <a:r>
              <a:rPr lang="pt-PT" sz="4000" dirty="0" smtClean="0">
                <a:latin typeface="Trajan Pro" pitchFamily="18" charset="0"/>
              </a:rPr>
              <a:t>Municípia, S.A.</a:t>
            </a:r>
          </a:p>
          <a:p>
            <a:pPr algn="ctr">
              <a:buFont typeface="Arial" pitchFamily="34" charset="0"/>
              <a:buNone/>
              <a:defRPr/>
            </a:pPr>
            <a:r>
              <a:rPr lang="pt-PT" sz="2000" dirty="0" smtClean="0">
                <a:latin typeface="Trajan Pro" pitchFamily="18" charset="0"/>
              </a:rPr>
              <a:t>Tecnologias de Informação Geográfica</a:t>
            </a:r>
            <a:endParaRPr lang="pt-PT" sz="2000" dirty="0">
              <a:latin typeface="Trajan Pro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572508" y="1797224"/>
            <a:ext cx="4572000" cy="243143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PT" sz="3800" dirty="0" err="1">
                <a:latin typeface="Source Sans Pro"/>
              </a:rPr>
              <a:t>MunWater</a:t>
            </a:r>
            <a:r>
              <a:rPr lang="pt-PT" sz="3800" dirty="0">
                <a:latin typeface="Source Sans Pro"/>
              </a:rPr>
              <a:t>: Gestão do cadastro de água e saneamento em QGIS</a:t>
            </a:r>
            <a:endParaRPr lang="pt-PT" sz="3800" dirty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3311860" y="4437112"/>
            <a:ext cx="5832648" cy="532489"/>
          </a:xfrm>
          <a:prstGeom prst="rect">
            <a:avLst/>
          </a:prstGeom>
        </p:spPr>
        <p:txBody>
          <a:bodyPr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Arial" pitchFamily="34" charset="0"/>
              <a:buNone/>
              <a:defRPr/>
            </a:pPr>
            <a:r>
              <a:rPr lang="pt-PT" sz="2000" dirty="0" smtClean="0">
                <a:latin typeface="Trajan Pro" pitchFamily="18" charset="0"/>
              </a:rPr>
              <a:t>João MELO, Diogo VIEIRA, César BARATA</a:t>
            </a:r>
            <a:endParaRPr lang="pt-PT" sz="2000" dirty="0">
              <a:latin typeface="Trajan Pro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1339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15516" y="1196752"/>
            <a:ext cx="48245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PT" dirty="0" smtClean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explorar </a:t>
            </a:r>
            <a:r>
              <a:rPr lang="pt-PT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as ligações às Bases de Dados </a:t>
            </a:r>
            <a:r>
              <a:rPr lang="pt-PT" dirty="0" err="1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MunWater</a:t>
            </a:r>
            <a:endParaRPr lang="pt-PT" dirty="0"/>
          </a:p>
        </p:txBody>
      </p:sp>
      <p:pic>
        <p:nvPicPr>
          <p:cNvPr id="2050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4068" y="1095704"/>
            <a:ext cx="590476" cy="5714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2" name="Picture 8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001"/>
          <a:stretch/>
        </p:blipFill>
        <p:spPr bwMode="auto">
          <a:xfrm>
            <a:off x="359532" y="1736812"/>
            <a:ext cx="424815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8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922"/>
          <a:stretch/>
        </p:blipFill>
        <p:spPr bwMode="auto">
          <a:xfrm>
            <a:off x="2807804" y="3681028"/>
            <a:ext cx="4248150" cy="30484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5479306" y="2158468"/>
            <a:ext cx="301454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pt-PT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carregar </a:t>
            </a:r>
            <a:r>
              <a:rPr lang="pt-PT" dirty="0" smtClean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uma </a:t>
            </a:r>
            <a:r>
              <a:rPr lang="pt-PT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rede </a:t>
            </a:r>
            <a:r>
              <a:rPr lang="pt-PT" dirty="0" smtClean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no QGIS</a:t>
            </a:r>
          </a:p>
          <a:p>
            <a:pPr lvl="1"/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554153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15516" y="1196752"/>
            <a:ext cx="48245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PT" dirty="0" smtClean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explorar </a:t>
            </a:r>
            <a:r>
              <a:rPr lang="pt-PT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as ligações às Bases de Dados </a:t>
            </a:r>
            <a:r>
              <a:rPr lang="pt-PT" dirty="0" err="1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MunWater</a:t>
            </a:r>
            <a:endParaRPr lang="pt-PT" dirty="0"/>
          </a:p>
        </p:txBody>
      </p:sp>
      <p:pic>
        <p:nvPicPr>
          <p:cNvPr id="2050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4068" y="1095704"/>
            <a:ext cx="590476" cy="5714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6" name="Picture 1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540" y="1589817"/>
            <a:ext cx="8172908" cy="47915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683568" y="2384884"/>
            <a:ext cx="1728192" cy="37804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4" name="Rectangle 3"/>
          <p:cNvSpPr/>
          <p:nvPr/>
        </p:nvSpPr>
        <p:spPr>
          <a:xfrm>
            <a:off x="935850" y="1925079"/>
            <a:ext cx="1223628" cy="4255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</a:pPr>
            <a:r>
              <a:rPr lang="pt-PT" sz="2000" b="1" dirty="0" smtClean="0">
                <a:solidFill>
                  <a:srgbClr val="FF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Estrutura</a:t>
            </a:r>
            <a:endParaRPr lang="pt-PT" sz="2000" b="1" dirty="0">
              <a:solidFill>
                <a:srgbClr val="FF0000"/>
              </a:solidFill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9789" y="2688085"/>
            <a:ext cx="5236607" cy="3693243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1509852" y="4977172"/>
            <a:ext cx="1223628" cy="4255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</a:pPr>
            <a:r>
              <a:rPr lang="pt-PT" sz="2000" b="1" dirty="0" smtClean="0">
                <a:solidFill>
                  <a:srgbClr val="FF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Estilos</a:t>
            </a:r>
            <a:endParaRPr lang="pt-PT" sz="2000" b="1" dirty="0">
              <a:solidFill>
                <a:srgbClr val="FF0000"/>
              </a:solidFill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899789" y="2275617"/>
            <a:ext cx="1223628" cy="4255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</a:pPr>
            <a:r>
              <a:rPr lang="pt-PT" sz="2000" b="1" dirty="0" smtClean="0">
                <a:solidFill>
                  <a:srgbClr val="FF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Relações</a:t>
            </a:r>
            <a:endParaRPr lang="pt-PT" sz="2000" b="1" dirty="0">
              <a:solidFill>
                <a:srgbClr val="FF0000"/>
              </a:solidFill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1468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15516" y="1196752"/>
            <a:ext cx="48245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PT" dirty="0" smtClean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explorar </a:t>
            </a:r>
            <a:r>
              <a:rPr lang="pt-PT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as ligações às Bases de Dados </a:t>
            </a:r>
            <a:r>
              <a:rPr lang="pt-PT" dirty="0" err="1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MunWater</a:t>
            </a:r>
            <a:endParaRPr lang="pt-PT" dirty="0"/>
          </a:p>
        </p:txBody>
      </p:sp>
      <p:pic>
        <p:nvPicPr>
          <p:cNvPr id="2050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4068" y="1095704"/>
            <a:ext cx="590476" cy="5714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" descr="image00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648838"/>
            <a:ext cx="8640960" cy="47324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79182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15516" y="1088740"/>
            <a:ext cx="482453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PT" dirty="0" smtClean="0"/>
              <a:t>ferramenta </a:t>
            </a:r>
            <a:r>
              <a:rPr lang="pt-PT" dirty="0"/>
              <a:t>de importação de dados para o modelo de dados </a:t>
            </a:r>
            <a:r>
              <a:rPr lang="pt-PT" dirty="0" err="1"/>
              <a:t>MunWater</a:t>
            </a:r>
            <a:endParaRPr lang="pt-PT" dirty="0"/>
          </a:p>
        </p:txBody>
      </p:sp>
      <p:pic>
        <p:nvPicPr>
          <p:cNvPr id="7170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2975" y="1163643"/>
            <a:ext cx="590476" cy="5714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128" y="1988840"/>
            <a:ext cx="5530485" cy="3634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6070692" y="2917935"/>
            <a:ext cx="19802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PT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limpar </a:t>
            </a:r>
            <a:r>
              <a:rPr lang="pt-PT" dirty="0" smtClean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mapa</a:t>
            </a:r>
            <a:endParaRPr lang="pt-PT" dirty="0"/>
          </a:p>
        </p:txBody>
      </p:sp>
      <p:sp>
        <p:nvSpPr>
          <p:cNvPr id="6" name="Rectangle 5"/>
          <p:cNvSpPr/>
          <p:nvPr/>
        </p:nvSpPr>
        <p:spPr>
          <a:xfrm>
            <a:off x="6079701" y="3772510"/>
            <a:ext cx="1902444" cy="39215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</a:pPr>
            <a:r>
              <a:rPr lang="pt-PT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pt-PT" dirty="0" smtClean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erificar </a:t>
            </a:r>
            <a:r>
              <a:rPr lang="pt-PT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Topologia</a:t>
            </a:r>
          </a:p>
        </p:txBody>
      </p:sp>
      <p:pic>
        <p:nvPicPr>
          <p:cNvPr id="7176" name="Picture 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9899" y="2917935"/>
            <a:ext cx="590476" cy="5714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7" name="Picture 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3128" y="3772510"/>
            <a:ext cx="590476" cy="5714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83937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72367" y="1083256"/>
            <a:ext cx="482453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PT" sz="2400" dirty="0" smtClean="0"/>
              <a:t>Rede de Abastecimento</a:t>
            </a:r>
            <a:endParaRPr lang="pt-PT" sz="2400" dirty="0"/>
          </a:p>
        </p:txBody>
      </p:sp>
      <p:sp>
        <p:nvSpPr>
          <p:cNvPr id="10" name="Rectangle 9"/>
          <p:cNvSpPr/>
          <p:nvPr/>
        </p:nvSpPr>
        <p:spPr>
          <a:xfrm>
            <a:off x="989263" y="1544921"/>
            <a:ext cx="48245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PT" dirty="0"/>
              <a:t>Zoom à extensão da </a:t>
            </a:r>
            <a:r>
              <a:rPr lang="pt-PT" dirty="0" smtClean="0"/>
              <a:t>rede</a:t>
            </a:r>
            <a:endParaRPr lang="pt-PT" dirty="0"/>
          </a:p>
        </p:txBody>
      </p:sp>
      <p:pic>
        <p:nvPicPr>
          <p:cNvPr id="11267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524" y="1544921"/>
            <a:ext cx="590476" cy="5714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8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524" y="2420888"/>
            <a:ext cx="590476" cy="5714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989263" y="2383436"/>
            <a:ext cx="482453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PT" dirty="0" smtClean="0"/>
              <a:t>Impressão 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pt-PT" dirty="0"/>
          </a:p>
        </p:txBody>
      </p:sp>
      <p:pic>
        <p:nvPicPr>
          <p:cNvPr id="11269" name="Picture 1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5" y="2992316"/>
            <a:ext cx="6210543" cy="3641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71235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72367" y="1083256"/>
            <a:ext cx="482453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PT" sz="2400" dirty="0" smtClean="0"/>
              <a:t>Rede de Abastecimento</a:t>
            </a:r>
            <a:endParaRPr lang="pt-PT" sz="2400" dirty="0"/>
          </a:p>
        </p:txBody>
      </p:sp>
      <p:sp>
        <p:nvSpPr>
          <p:cNvPr id="10" name="Rectangle 9"/>
          <p:cNvSpPr/>
          <p:nvPr/>
        </p:nvSpPr>
        <p:spPr>
          <a:xfrm>
            <a:off x="989263" y="1544921"/>
            <a:ext cx="482453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PT" dirty="0" smtClean="0"/>
              <a:t>(</a:t>
            </a:r>
            <a:r>
              <a:rPr lang="pt-PT" dirty="0" err="1" smtClean="0"/>
              <a:t>re</a:t>
            </a:r>
            <a:r>
              <a:rPr lang="pt-PT" dirty="0" smtClean="0"/>
              <a:t>)construir a topologia da rede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pt-PT" dirty="0"/>
          </a:p>
        </p:txBody>
      </p:sp>
      <p:sp>
        <p:nvSpPr>
          <p:cNvPr id="13" name="Rectangle 12"/>
          <p:cNvSpPr/>
          <p:nvPr/>
        </p:nvSpPr>
        <p:spPr>
          <a:xfrm>
            <a:off x="1007994" y="3964414"/>
            <a:ext cx="48245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PT" dirty="0"/>
              <a:t>alterar o estado operacional das </a:t>
            </a:r>
            <a:r>
              <a:rPr lang="pt-PT" dirty="0" smtClean="0"/>
              <a:t>válvulas</a:t>
            </a:r>
            <a:endParaRPr lang="pt-PT" dirty="0"/>
          </a:p>
        </p:txBody>
      </p:sp>
      <p:pic>
        <p:nvPicPr>
          <p:cNvPr id="12290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389" y="1544921"/>
            <a:ext cx="590476" cy="5714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2" name="Picture 4" descr="Resultado de imagem para network topology pgrouti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55" t="20824" r="20489" b="5488"/>
          <a:stretch/>
        </p:blipFill>
        <p:spPr bwMode="auto">
          <a:xfrm>
            <a:off x="5832530" y="1089660"/>
            <a:ext cx="2952328" cy="2412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3" name="Picture 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871" y="3964414"/>
            <a:ext cx="590476" cy="5714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4" name="Picture 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2530" y="3964414"/>
            <a:ext cx="2486025" cy="210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5" name="Picture 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3908" y="4796232"/>
            <a:ext cx="1476375" cy="162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91478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72367" y="1083256"/>
            <a:ext cx="482453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PT" sz="2400" dirty="0" smtClean="0"/>
              <a:t>Rede de Abastecimento</a:t>
            </a:r>
            <a:endParaRPr lang="pt-PT" sz="2400" dirty="0"/>
          </a:p>
        </p:txBody>
      </p:sp>
      <p:sp>
        <p:nvSpPr>
          <p:cNvPr id="10" name="Rectangle 9"/>
          <p:cNvSpPr/>
          <p:nvPr/>
        </p:nvSpPr>
        <p:spPr>
          <a:xfrm>
            <a:off x="989262" y="1520788"/>
            <a:ext cx="790321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PT" dirty="0"/>
              <a:t>simular uma rutura e verificar quais as </a:t>
            </a:r>
            <a:r>
              <a:rPr lang="pt-PT" dirty="0" smtClean="0"/>
              <a:t>válvulas </a:t>
            </a:r>
            <a:r>
              <a:rPr lang="pt-PT" dirty="0"/>
              <a:t>que são necessárias fechar para isolar </a:t>
            </a:r>
            <a:r>
              <a:rPr lang="pt-PT" dirty="0" smtClean="0"/>
              <a:t>o </a:t>
            </a:r>
            <a:r>
              <a:rPr lang="pt-PT" dirty="0"/>
              <a:t>ponto afetado</a:t>
            </a:r>
            <a:endParaRPr lang="pt-PT" dirty="0" smtClean="0"/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pt-PT" dirty="0"/>
          </a:p>
        </p:txBody>
      </p:sp>
      <p:pic>
        <p:nvPicPr>
          <p:cNvPr id="14338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509" y="1616435"/>
            <a:ext cx="590476" cy="5714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39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612" y="2187863"/>
            <a:ext cx="7068984" cy="41939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4622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5" name="Picture 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5653" y="2992316"/>
            <a:ext cx="6150505" cy="36490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172367" y="1083256"/>
            <a:ext cx="482453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PT" sz="2400" dirty="0" smtClean="0"/>
              <a:t>Rede de Saneamento</a:t>
            </a:r>
            <a:endParaRPr lang="pt-PT" sz="2400" dirty="0"/>
          </a:p>
        </p:txBody>
      </p:sp>
      <p:sp>
        <p:nvSpPr>
          <p:cNvPr id="10" name="Rectangle 9"/>
          <p:cNvSpPr/>
          <p:nvPr/>
        </p:nvSpPr>
        <p:spPr>
          <a:xfrm>
            <a:off x="989263" y="1544921"/>
            <a:ext cx="482453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PT" dirty="0" smtClean="0"/>
              <a:t>Zoom à extensão da rede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pt-PT" dirty="0"/>
          </a:p>
        </p:txBody>
      </p:sp>
      <p:sp>
        <p:nvSpPr>
          <p:cNvPr id="13" name="Rectangle 12"/>
          <p:cNvSpPr/>
          <p:nvPr/>
        </p:nvSpPr>
        <p:spPr>
          <a:xfrm>
            <a:off x="989263" y="2383436"/>
            <a:ext cx="482453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PT" dirty="0" smtClean="0"/>
              <a:t>Impressão 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pt-PT" dirty="0"/>
          </a:p>
        </p:txBody>
      </p:sp>
      <p:pic>
        <p:nvPicPr>
          <p:cNvPr id="15362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093" y="1541322"/>
            <a:ext cx="590476" cy="5714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3" name="Picture 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093" y="2383436"/>
            <a:ext cx="590476" cy="5714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6" name="Picture 1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28" r="11131"/>
          <a:stretch/>
        </p:blipFill>
        <p:spPr bwMode="auto">
          <a:xfrm>
            <a:off x="2195736" y="1880828"/>
            <a:ext cx="6300700" cy="4442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48405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53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3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36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5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72367" y="1083256"/>
            <a:ext cx="482453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PT" sz="2400" dirty="0" smtClean="0"/>
              <a:t>Rede de Saneamento</a:t>
            </a:r>
            <a:endParaRPr lang="pt-PT" sz="2400" dirty="0"/>
          </a:p>
        </p:txBody>
      </p:sp>
      <p:sp>
        <p:nvSpPr>
          <p:cNvPr id="10" name="Rectangle 9"/>
          <p:cNvSpPr/>
          <p:nvPr/>
        </p:nvSpPr>
        <p:spPr>
          <a:xfrm>
            <a:off x="989263" y="1544920"/>
            <a:ext cx="482453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PT" dirty="0" smtClean="0"/>
              <a:t>Inverter direção do elemento da rede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pt-PT" dirty="0"/>
          </a:p>
        </p:txBody>
      </p:sp>
      <p:sp>
        <p:nvSpPr>
          <p:cNvPr id="13" name="Rectangle 12"/>
          <p:cNvSpPr/>
          <p:nvPr/>
        </p:nvSpPr>
        <p:spPr>
          <a:xfrm>
            <a:off x="989263" y="2383436"/>
            <a:ext cx="482453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PT" dirty="0"/>
              <a:t>(</a:t>
            </a:r>
            <a:r>
              <a:rPr lang="pt-PT" dirty="0" err="1"/>
              <a:t>re</a:t>
            </a:r>
            <a:r>
              <a:rPr lang="pt-PT" dirty="0"/>
              <a:t>)construir a topologia da </a:t>
            </a:r>
            <a:r>
              <a:rPr lang="pt-PT" dirty="0" smtClean="0"/>
              <a:t>rede 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pt-PT" dirty="0"/>
          </a:p>
        </p:txBody>
      </p:sp>
      <p:pic>
        <p:nvPicPr>
          <p:cNvPr id="16386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540" y="1544920"/>
            <a:ext cx="590550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7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614" y="2383436"/>
            <a:ext cx="590476" cy="5714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9" name="Picture 5" descr="Resultado de imagem para network topology pgrouti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2966332"/>
            <a:ext cx="6012668" cy="3206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0208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72367" y="1083256"/>
            <a:ext cx="482453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PT" sz="2400" dirty="0" smtClean="0"/>
              <a:t>Rede de Saneamento</a:t>
            </a:r>
            <a:endParaRPr lang="pt-PT" sz="2400" dirty="0"/>
          </a:p>
        </p:txBody>
      </p:sp>
      <p:sp>
        <p:nvSpPr>
          <p:cNvPr id="10" name="Rectangle 9"/>
          <p:cNvSpPr/>
          <p:nvPr/>
        </p:nvSpPr>
        <p:spPr>
          <a:xfrm>
            <a:off x="989263" y="1544920"/>
            <a:ext cx="482453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PT" dirty="0" err="1" smtClean="0"/>
              <a:t>Downstream</a:t>
            </a:r>
            <a:r>
              <a:rPr lang="pt-PT" dirty="0" smtClean="0"/>
              <a:t> trace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pt-PT" dirty="0"/>
          </a:p>
        </p:txBody>
      </p:sp>
      <p:pic>
        <p:nvPicPr>
          <p:cNvPr id="18435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577" y="1567806"/>
            <a:ext cx="590476" cy="5714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6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279" y="2040918"/>
            <a:ext cx="7255145" cy="43044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554573" y="6336032"/>
            <a:ext cx="686174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PT" dirty="0" smtClean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seleção </a:t>
            </a:r>
            <a:r>
              <a:rPr lang="pt-PT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 rede a jusante a partir da caixa indicada pelo operador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595057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15516" y="1104414"/>
            <a:ext cx="3240360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fontAlgn="auto"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Ø"/>
              <a:defRPr/>
            </a:pPr>
            <a:r>
              <a:rPr lang="pt-PT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</a:t>
            </a:r>
            <a:r>
              <a:rPr lang="pt-PT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esenvolvido no Âmbito dos Projetos financiados ao abrigo do Aviso do POSEUR-12-2015-16</a:t>
            </a:r>
            <a:endParaRPr lang="pt-PT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fontAlgn="auto">
              <a:spcBef>
                <a:spcPts val="300"/>
              </a:spcBef>
              <a:spcAft>
                <a:spcPts val="300"/>
              </a:spcAft>
              <a:defRPr/>
            </a:pPr>
            <a:endParaRPr lang="pt-PT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85750" indent="-285750" fontAlgn="auto"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Ø"/>
              <a:defRPr/>
            </a:pPr>
            <a:r>
              <a:rPr lang="pt-PT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Elaboração </a:t>
            </a:r>
            <a:r>
              <a:rPr lang="pt-PT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 cadastro das infraestruturas existentes dos sistemas em baixa de Abastecimento de Água (AA) e de Saneamento de Águas Residuais (SAR</a:t>
            </a:r>
            <a:r>
              <a:rPr lang="pt-PT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</a:p>
        </p:txBody>
      </p:sp>
      <p:pic>
        <p:nvPicPr>
          <p:cNvPr id="4098" name="Picture 2" descr="Resultado de imagem para poseu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516" y="5589240"/>
            <a:ext cx="2524125" cy="1047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5409" y="1763436"/>
            <a:ext cx="5526147" cy="2997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6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72367" y="1083256"/>
            <a:ext cx="482453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PT" sz="2400" dirty="0" smtClean="0"/>
              <a:t>Rede de Saneamento</a:t>
            </a:r>
            <a:endParaRPr lang="pt-PT" sz="2400" dirty="0"/>
          </a:p>
        </p:txBody>
      </p:sp>
      <p:sp>
        <p:nvSpPr>
          <p:cNvPr id="13" name="Rectangle 12"/>
          <p:cNvSpPr/>
          <p:nvPr/>
        </p:nvSpPr>
        <p:spPr>
          <a:xfrm>
            <a:off x="971600" y="1550155"/>
            <a:ext cx="482453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PT" dirty="0" err="1" smtClean="0"/>
              <a:t>Upstream</a:t>
            </a:r>
            <a:r>
              <a:rPr lang="pt-PT" dirty="0" smtClean="0"/>
              <a:t> trace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pt-PT" dirty="0"/>
          </a:p>
        </p:txBody>
      </p:sp>
      <p:pic>
        <p:nvPicPr>
          <p:cNvPr id="18434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861" y="1568809"/>
            <a:ext cx="590476" cy="5714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58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145" y="1988840"/>
            <a:ext cx="7201264" cy="4272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554573" y="6336032"/>
            <a:ext cx="686174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PT" dirty="0" smtClean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seleção </a:t>
            </a:r>
            <a:r>
              <a:rPr lang="pt-PT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 rede a </a:t>
            </a:r>
            <a:r>
              <a:rPr lang="pt-PT" dirty="0" smtClean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montante </a:t>
            </a:r>
            <a:r>
              <a:rPr lang="pt-PT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 partir da caixa indicada pelo operador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783943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15516" y="1196752"/>
            <a:ext cx="72368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PT" dirty="0" smtClean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Gestão e Exploração do Modelo de Dados de Cadastro</a:t>
            </a:r>
            <a:endParaRPr lang="pt-PT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516" y="1569889"/>
            <a:ext cx="6879431" cy="484346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516" y="1569889"/>
            <a:ext cx="6879431" cy="484346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516" y="1566084"/>
            <a:ext cx="6879431" cy="484346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3966" y="1554777"/>
            <a:ext cx="6879431" cy="484346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8266" y="1566084"/>
            <a:ext cx="6879431" cy="484346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5516" y="1566083"/>
            <a:ext cx="6879431" cy="484346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4904" y="1577391"/>
            <a:ext cx="6879431" cy="4843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100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72367" y="1083256"/>
            <a:ext cx="482453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PT" sz="2400" dirty="0" smtClean="0"/>
              <a:t>Outras funcionalidades</a:t>
            </a:r>
            <a:endParaRPr lang="pt-PT" sz="2400" dirty="0"/>
          </a:p>
        </p:txBody>
      </p:sp>
      <p:sp>
        <p:nvSpPr>
          <p:cNvPr id="13" name="Rectangle 12"/>
          <p:cNvSpPr/>
          <p:nvPr/>
        </p:nvSpPr>
        <p:spPr>
          <a:xfrm>
            <a:off x="177959" y="1544921"/>
            <a:ext cx="482453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endParaRPr lang="pt-PT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pt-PT" dirty="0" smtClean="0"/>
              <a:t>Exportação para EPANET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50207" t="10418" b="23842"/>
          <a:stretch/>
        </p:blipFill>
        <p:spPr>
          <a:xfrm>
            <a:off x="4761764" y="2504699"/>
            <a:ext cx="4170554" cy="289016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575" y="2237418"/>
            <a:ext cx="4295949" cy="343675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752020" y="1868086"/>
            <a:ext cx="20615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pt-PT" dirty="0"/>
              <a:t>Relatórios ERSAR</a:t>
            </a:r>
          </a:p>
        </p:txBody>
      </p:sp>
    </p:spTree>
    <p:extLst>
      <p:ext uri="{BB962C8B-B14F-4D97-AF65-F5344CB8AC3E}">
        <p14:creationId xmlns:p14="http://schemas.microsoft.com/office/powerpoint/2010/main" val="233421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15516" y="1104414"/>
            <a:ext cx="8806090" cy="38318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fontAlgn="auto"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Ø"/>
              <a:defRPr/>
            </a:pPr>
            <a:r>
              <a:rPr lang="pt-PT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Pretende dar resposta às obrigações das Entidades Gestoras, nomeadamente no registo e manutenção da Informação Registada em SIG sobre:</a:t>
            </a:r>
          </a:p>
          <a:p>
            <a:pPr marL="742950" lvl="1" indent="-285750"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Ø"/>
              <a:defRPr/>
            </a:pPr>
            <a:r>
              <a:rPr lang="pt-PT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Abastecimento de Água</a:t>
            </a:r>
          </a:p>
          <a:p>
            <a:pPr marL="1200150" lvl="2" indent="-285750"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Ø"/>
              <a:defRPr/>
            </a:pPr>
            <a:r>
              <a:rPr lang="pt-PT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condutas </a:t>
            </a:r>
          </a:p>
          <a:p>
            <a:pPr marL="1200150" lvl="2" indent="-285750"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Ø"/>
              <a:defRPr/>
            </a:pPr>
            <a:r>
              <a:rPr lang="pt-PT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ramais de ligação </a:t>
            </a:r>
          </a:p>
          <a:p>
            <a:pPr marL="1200150" lvl="2" indent="-285750"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Ø"/>
              <a:defRPr/>
            </a:pPr>
            <a:r>
              <a:rPr lang="pt-PT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captações </a:t>
            </a:r>
          </a:p>
          <a:p>
            <a:pPr marL="1200150" lvl="2" indent="-285750"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Ø"/>
              <a:defRPr/>
            </a:pPr>
            <a:r>
              <a:rPr lang="pt-PT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instalações de tratamento de água </a:t>
            </a:r>
          </a:p>
          <a:p>
            <a:pPr marL="1200150" lvl="2" indent="-285750"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Ø"/>
              <a:defRPr/>
            </a:pPr>
            <a:r>
              <a:rPr lang="pt-PT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reservatórios </a:t>
            </a:r>
          </a:p>
          <a:p>
            <a:pPr marL="1200150" lvl="2" indent="-285750"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Ø"/>
              <a:defRPr/>
            </a:pPr>
            <a:r>
              <a:rPr lang="pt-PT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instalações elevatórias </a:t>
            </a:r>
          </a:p>
          <a:p>
            <a:pPr marL="1200150" lvl="2" indent="-285750"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Ø"/>
              <a:defRPr/>
            </a:pPr>
            <a:r>
              <a:rPr lang="pt-PT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equipamentos de medição </a:t>
            </a:r>
          </a:p>
          <a:p>
            <a:pPr marL="1200150" lvl="2" indent="-285750"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Ø"/>
              <a:defRPr/>
            </a:pPr>
            <a:r>
              <a:rPr lang="pt-PT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estado de conservação das infraestruturas </a:t>
            </a:r>
          </a:p>
        </p:txBody>
      </p:sp>
      <p:pic>
        <p:nvPicPr>
          <p:cNvPr id="4" name="Picture 2" descr="Resultado de imagem para poseu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516" y="5589240"/>
            <a:ext cx="2524125" cy="1047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9103" y="1520788"/>
            <a:ext cx="3537393" cy="4716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723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15516" y="1104414"/>
            <a:ext cx="8806090" cy="45397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fontAlgn="auto"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Ø"/>
              <a:defRPr/>
            </a:pPr>
            <a:r>
              <a:rPr lang="pt-PT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Pretende dar resposta às obrigações das Entidades Gestoras, nomeadamente no registo e manutenção da Informação Registada em SIG sobre:</a:t>
            </a:r>
          </a:p>
          <a:p>
            <a:pPr marL="742950" lvl="1" indent="-285750"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Ø"/>
              <a:defRPr/>
            </a:pPr>
            <a:r>
              <a:rPr lang="pt-PT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Saneamento </a:t>
            </a:r>
            <a:r>
              <a:rPr lang="pt-PT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 Águas </a:t>
            </a:r>
            <a:r>
              <a:rPr lang="pt-PT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Residuais</a:t>
            </a:r>
          </a:p>
          <a:p>
            <a:pPr marL="1200150" lvl="2" indent="-285750"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Ø"/>
              <a:defRPr/>
            </a:pPr>
            <a:r>
              <a:rPr lang="pt-PT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coletores e câmaras de visita </a:t>
            </a:r>
          </a:p>
          <a:p>
            <a:pPr marL="1200150" lvl="2" indent="-285750"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Ø"/>
              <a:defRPr/>
            </a:pPr>
            <a:r>
              <a:rPr lang="pt-PT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ramais de ligação </a:t>
            </a:r>
          </a:p>
          <a:p>
            <a:pPr marL="1200150" lvl="2" indent="-285750"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Ø"/>
              <a:defRPr/>
            </a:pPr>
            <a:r>
              <a:rPr lang="pt-PT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estruturas de armazenamento </a:t>
            </a:r>
          </a:p>
          <a:p>
            <a:pPr marL="1200150" lvl="2" indent="-285750"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Ø"/>
              <a:defRPr/>
            </a:pPr>
            <a:r>
              <a:rPr lang="pt-PT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instalações elevatórias </a:t>
            </a:r>
          </a:p>
          <a:p>
            <a:pPr marL="1200150" lvl="2" indent="-285750"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Ø"/>
              <a:defRPr/>
            </a:pPr>
            <a:r>
              <a:rPr lang="pt-PT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instalações de tratamento de águas residuais </a:t>
            </a:r>
          </a:p>
          <a:p>
            <a:pPr marL="1200150" lvl="2" indent="-285750"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Ø"/>
              <a:defRPr/>
            </a:pPr>
            <a:r>
              <a:rPr lang="pt-PT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descarregadores </a:t>
            </a:r>
          </a:p>
          <a:p>
            <a:pPr marL="1200150" lvl="2" indent="-285750"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Ø"/>
              <a:defRPr/>
            </a:pPr>
            <a:r>
              <a:rPr lang="pt-PT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equipamentos de medição </a:t>
            </a:r>
          </a:p>
          <a:p>
            <a:pPr marL="1200150" lvl="2" indent="-285750"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Ø"/>
              <a:defRPr/>
            </a:pPr>
            <a:r>
              <a:rPr lang="pt-PT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estado de conservação das infraestruturas </a:t>
            </a:r>
          </a:p>
          <a:p>
            <a:pPr lvl="2">
              <a:spcBef>
                <a:spcPts val="300"/>
              </a:spcBef>
              <a:spcAft>
                <a:spcPts val="300"/>
              </a:spcAft>
              <a:defRPr/>
            </a:pPr>
            <a:endParaRPr lang="pt-PT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85750" indent="-285750" fontAlgn="auto"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Ø"/>
              <a:defRPr/>
            </a:pPr>
            <a:endParaRPr lang="pt-PT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Picture 2" descr="Resultado de imagem para poseu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516" y="5589240"/>
            <a:ext cx="2524125" cy="1047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128" y="1520788"/>
            <a:ext cx="3294366" cy="4392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285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15516" y="1004535"/>
            <a:ext cx="87215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 smtClean="0">
                <a:solidFill>
                  <a:srgbClr val="FC9804"/>
                </a:solidFill>
              </a:rPr>
              <a:t>Modelo de Dados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pt-PT" dirty="0"/>
              <a:t>Q</a:t>
            </a:r>
            <a:r>
              <a:rPr lang="pt-PT" dirty="0" smtClean="0"/>
              <a:t>ue permita dar resposta às necessidades e obrigações das EG</a:t>
            </a:r>
            <a:endParaRPr lang="pt-PT" dirty="0"/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pt-PT" dirty="0" smtClean="0"/>
              <a:t>Mas também que sirva de base ao Trabalho de Campo de Levantamento Cadastral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540" y="1941362"/>
            <a:ext cx="8361512" cy="4703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27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61"/>
    </mc:Choice>
    <mc:Fallback xmlns="">
      <p:transition spd="slow" advTm="2661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15516" y="1004535"/>
            <a:ext cx="526516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 smtClean="0">
                <a:solidFill>
                  <a:srgbClr val="FC9804"/>
                </a:solidFill>
              </a:rPr>
              <a:t>Um </a:t>
            </a:r>
            <a:r>
              <a:rPr lang="pt-PT" dirty="0" err="1" smtClean="0">
                <a:solidFill>
                  <a:srgbClr val="FC9804"/>
                </a:solidFill>
              </a:rPr>
              <a:t>Plugin</a:t>
            </a:r>
            <a:r>
              <a:rPr lang="pt-PT" dirty="0" smtClean="0">
                <a:solidFill>
                  <a:srgbClr val="FC9804"/>
                </a:solidFill>
              </a:rPr>
              <a:t> para QGIS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pt-PT" dirty="0" smtClean="0"/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pt-PT" dirty="0" smtClean="0"/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pt-PT" dirty="0"/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pt-PT" dirty="0" smtClean="0"/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pt-PT" dirty="0"/>
          </a:p>
        </p:txBody>
      </p:sp>
      <p:pic>
        <p:nvPicPr>
          <p:cNvPr id="5122" name="Picture 3" descr="image00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516" y="1484784"/>
            <a:ext cx="8686678" cy="47575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63781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61"/>
    </mc:Choice>
    <mc:Fallback xmlns="">
      <p:transition spd="slow" advTm="2661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5516" y="1004535"/>
            <a:ext cx="874897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pt-PT" dirty="0"/>
              <a:t>As Regras de Negócio estão implementadas no Modelo de </a:t>
            </a:r>
            <a:r>
              <a:rPr lang="pt-PT" dirty="0" smtClean="0"/>
              <a:t>Dados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PT" dirty="0" err="1" smtClean="0"/>
              <a:t>PostGreSQL</a:t>
            </a:r>
            <a:endParaRPr lang="pt-PT" dirty="0" smtClean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PT" dirty="0" err="1" smtClean="0"/>
              <a:t>PostGIS</a:t>
            </a:r>
            <a:endParaRPr lang="pt-PT" dirty="0" smtClean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PT" dirty="0" err="1" smtClean="0"/>
              <a:t>pgRouting</a:t>
            </a:r>
            <a:endParaRPr lang="pt-PT" dirty="0" smtClean="0"/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pt-PT" dirty="0"/>
          </a:p>
          <a:p>
            <a:pPr lvl="1"/>
            <a:endParaRPr lang="pt-PT" dirty="0" smtClean="0"/>
          </a:p>
          <a:p>
            <a:pPr lvl="1"/>
            <a:endParaRPr lang="pt-PT" dirty="0" smtClean="0"/>
          </a:p>
          <a:p>
            <a:pPr lvl="1"/>
            <a:endParaRPr lang="pt-PT" dirty="0"/>
          </a:p>
          <a:p>
            <a:pPr lvl="1"/>
            <a:endParaRPr lang="pt-PT" dirty="0" smtClean="0"/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pt-PT" dirty="0" smtClean="0"/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pt-PT" dirty="0"/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pt-PT" dirty="0" smtClean="0"/>
              <a:t>O </a:t>
            </a:r>
            <a:r>
              <a:rPr lang="pt-PT" dirty="0" err="1" smtClean="0"/>
              <a:t>Plugin</a:t>
            </a:r>
            <a:r>
              <a:rPr lang="pt-PT" dirty="0" smtClean="0"/>
              <a:t> disponibiliza as funcionalidades para explorar essas regras de Negócio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PT" dirty="0" err="1"/>
              <a:t>python</a:t>
            </a:r>
            <a:endParaRPr lang="pt-PT" dirty="0"/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pt-PT" dirty="0" smtClean="0"/>
          </a:p>
        </p:txBody>
      </p:sp>
      <p:pic>
        <p:nvPicPr>
          <p:cNvPr id="6146" name="Picture 2" descr="Resultado de imagem para postgresq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587" y="2019882"/>
            <a:ext cx="1685173" cy="1685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Resultado de imagem para postgi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2353953"/>
            <a:ext cx="2000673" cy="1179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Resultado de imagem para pgrouti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5039" y="2332907"/>
            <a:ext cx="3181350" cy="1200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Resultado de imagem para pytho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2300" y="4683045"/>
            <a:ext cx="2400266" cy="1620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8913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801" y="2138070"/>
            <a:ext cx="2723810" cy="666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20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42" r="15043"/>
          <a:stretch/>
        </p:blipFill>
        <p:spPr bwMode="auto">
          <a:xfrm>
            <a:off x="359801" y="3248979"/>
            <a:ext cx="3204087" cy="6324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1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613" r="13441"/>
          <a:stretch/>
        </p:blipFill>
        <p:spPr bwMode="auto">
          <a:xfrm>
            <a:off x="347851" y="4293096"/>
            <a:ext cx="3792101" cy="6840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347850" y="1194103"/>
            <a:ext cx="7104469" cy="410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</a:pPr>
            <a:r>
              <a:rPr lang="pt-PT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 barra de ferramentas do </a:t>
            </a:r>
            <a:r>
              <a:rPr lang="pt-PT" dirty="0" err="1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plugin</a:t>
            </a:r>
            <a:r>
              <a:rPr lang="pt-PT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PT" dirty="0" err="1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MunWater</a:t>
            </a:r>
            <a:r>
              <a:rPr lang="pt-PT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está dividida em 3 partes</a:t>
            </a:r>
          </a:p>
        </p:txBody>
      </p:sp>
      <p:sp>
        <p:nvSpPr>
          <p:cNvPr id="5" name="Rectangle 4"/>
          <p:cNvSpPr/>
          <p:nvPr/>
        </p:nvSpPr>
        <p:spPr>
          <a:xfrm>
            <a:off x="4962970" y="2255406"/>
            <a:ext cx="2798587" cy="39215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</a:pPr>
            <a:r>
              <a:rPr lang="pt-PT" dirty="0" smtClean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ferramentas </a:t>
            </a:r>
            <a:r>
              <a:rPr lang="pt-PT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 gestão geral</a:t>
            </a:r>
          </a:p>
        </p:txBody>
      </p:sp>
      <p:sp>
        <p:nvSpPr>
          <p:cNvPr id="6" name="Rectangle 5"/>
          <p:cNvSpPr/>
          <p:nvPr/>
        </p:nvSpPr>
        <p:spPr>
          <a:xfrm>
            <a:off x="4962970" y="3253543"/>
            <a:ext cx="4572000" cy="392159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</a:pPr>
            <a:r>
              <a:rPr lang="pt-PT" dirty="0" smtClean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funcionalidades </a:t>
            </a:r>
            <a:r>
              <a:rPr lang="pt-PT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 abastecimento</a:t>
            </a:r>
          </a:p>
        </p:txBody>
      </p:sp>
      <p:sp>
        <p:nvSpPr>
          <p:cNvPr id="7" name="Rectangle 6"/>
          <p:cNvSpPr/>
          <p:nvPr/>
        </p:nvSpPr>
        <p:spPr>
          <a:xfrm>
            <a:off x="4965435" y="4447759"/>
            <a:ext cx="4572000" cy="392159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</a:pPr>
            <a:r>
              <a:rPr lang="pt-PT" dirty="0" smtClean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funcionalidades </a:t>
            </a:r>
            <a:r>
              <a:rPr lang="pt-PT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 saneamento</a:t>
            </a:r>
          </a:p>
        </p:txBody>
      </p:sp>
    </p:spTree>
    <p:extLst>
      <p:ext uri="{BB962C8B-B14F-4D97-AF65-F5344CB8AC3E}">
        <p14:creationId xmlns:p14="http://schemas.microsoft.com/office/powerpoint/2010/main" val="948143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15516" y="1196752"/>
            <a:ext cx="48245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PT" dirty="0" smtClean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explorar </a:t>
            </a:r>
            <a:r>
              <a:rPr lang="pt-PT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as ligações às Bases de Dados </a:t>
            </a:r>
            <a:r>
              <a:rPr lang="pt-PT" dirty="0" err="1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MunWater</a:t>
            </a:r>
            <a:endParaRPr lang="pt-PT" dirty="0"/>
          </a:p>
        </p:txBody>
      </p:sp>
      <p:pic>
        <p:nvPicPr>
          <p:cNvPr id="2050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4068" y="1095704"/>
            <a:ext cx="590476" cy="5714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5616116" y="1772816"/>
            <a:ext cx="3384376" cy="1980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Font typeface="Wingdings" panose="05000000000000000000" pitchFamily="2" charset="2"/>
              <a:buChar char="Ø"/>
            </a:pPr>
            <a:r>
              <a:rPr lang="pt-PT" dirty="0" smtClean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gerir as ligações com a base de Dados </a:t>
            </a:r>
            <a:r>
              <a:rPr lang="pt-PT" dirty="0" err="1" smtClean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Munwater</a:t>
            </a:r>
            <a:endParaRPr lang="pt-PT" dirty="0" smtClean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Font typeface="Wingdings" panose="05000000000000000000" pitchFamily="2" charset="2"/>
              <a:buChar char="Ø"/>
            </a:pPr>
            <a:r>
              <a:rPr lang="pt-PT" dirty="0" smtClean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criar </a:t>
            </a:r>
            <a:r>
              <a:rPr lang="pt-PT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novas redes/sistemas a partir do modelo de dados </a:t>
            </a:r>
            <a:r>
              <a:rPr lang="pt-PT" dirty="0" err="1" smtClean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MunWater</a:t>
            </a:r>
            <a:r>
              <a:rPr lang="pt-PT" dirty="0" smtClean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pt-PT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1" name="Picture 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859"/>
          <a:stretch/>
        </p:blipFill>
        <p:spPr bwMode="auto">
          <a:xfrm>
            <a:off x="185497" y="1566084"/>
            <a:ext cx="5004556" cy="50475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8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5590" y="3748775"/>
            <a:ext cx="3660645" cy="29326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681" y="6133936"/>
            <a:ext cx="590476" cy="571428"/>
          </a:xfrm>
          <a:prstGeom prst="rect">
            <a:avLst/>
          </a:prstGeom>
          <a:noFill/>
          <a:ln>
            <a:noFill/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01999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djacency">
      <a:fillStyleLst>
        <a:solidFill>
          <a:schemeClr val="phClr"/>
        </a:solidFill>
        <a:solidFill>
          <a:schemeClr val="phClr">
            <a:tint val="55000"/>
          </a:schemeClr>
        </a:solidFill>
        <a:solidFill>
          <a:schemeClr val="phClr"/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algn="bl" rotWithShape="0">
              <a:srgbClr val="000000">
                <a:alpha val="60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hemeClr val="phClr">
                <a:shade val="4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20757</TotalTime>
  <Words>433</Words>
  <Application>Microsoft Office PowerPoint</Application>
  <PresentationFormat>On-screen Show (4:3)</PresentationFormat>
  <Paragraphs>89</Paragraphs>
  <Slides>22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  <vt:variant>
        <vt:lpstr>Custom Shows</vt:lpstr>
      </vt:variant>
      <vt:variant>
        <vt:i4>2</vt:i4>
      </vt:variant>
    </vt:vector>
  </HeadingPairs>
  <TitlesOfParts>
    <vt:vector size="32" baseType="lpstr">
      <vt:lpstr>Arial</vt:lpstr>
      <vt:lpstr>Calibri</vt:lpstr>
      <vt:lpstr>Cordia New</vt:lpstr>
      <vt:lpstr>Source Sans Pro</vt:lpstr>
      <vt:lpstr>Times New Roman</vt:lpstr>
      <vt:lpstr>Trajan Pro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Infras</vt:lpstr>
      <vt:lpstr>Custom Show 1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Carlos Luís</dc:creator>
  <cp:lastModifiedBy>João Melo</cp:lastModifiedBy>
  <cp:revision>1129</cp:revision>
  <cp:lastPrinted>2012-02-08T18:06:12Z</cp:lastPrinted>
  <dcterms:created xsi:type="dcterms:W3CDTF">2012-02-07T14:22:06Z</dcterms:created>
  <dcterms:modified xsi:type="dcterms:W3CDTF">2017-11-22T11:40:54Z</dcterms:modified>
</cp:coreProperties>
</file>